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57" r:id="rId3"/>
    <p:sldId id="258" r:id="rId4"/>
    <p:sldId id="273" r:id="rId5"/>
    <p:sldId id="259" r:id="rId6"/>
    <p:sldId id="272" r:id="rId7"/>
    <p:sldId id="260" r:id="rId8"/>
    <p:sldId id="270" r:id="rId9"/>
    <p:sldId id="262" r:id="rId10"/>
    <p:sldId id="263" r:id="rId11"/>
    <p:sldId id="271" r:id="rId12"/>
    <p:sldId id="264"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1312" autoAdjust="0"/>
  </p:normalViewPr>
  <p:slideViewPr>
    <p:cSldViewPr snapToGrid="0">
      <p:cViewPr varScale="1">
        <p:scale>
          <a:sx n="68" d="100"/>
          <a:sy n="68" d="100"/>
        </p:scale>
        <p:origin x="73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C2653D-469A-4797-BF5A-F6F556856C95}" type="datetimeFigureOut">
              <a:rPr lang="en-GB" smtClean="0"/>
              <a:t>21/07/2024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D01407-A749-4C55-AA20-F97000AD309B}" type="slidenum">
              <a:rPr lang="en-GB" smtClean="0"/>
              <a:t>‹#›</a:t>
            </a:fld>
            <a:endParaRPr lang="en-GB"/>
          </a:p>
        </p:txBody>
      </p:sp>
    </p:spTree>
    <p:extLst>
      <p:ext uri="{BB962C8B-B14F-4D97-AF65-F5344CB8AC3E}">
        <p14:creationId xmlns:p14="http://schemas.microsoft.com/office/powerpoint/2010/main" val="1197780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In response to the current parking challenges faced by our city, we propose the development and implementation of a revolutionary smart parking space app. This application aims to revolutionize the way drivers navigate and secure parking in our urban environment. By harnessing the power of technology, the app will provide users with real-time information on available parking spaces across the city. Through a user-friendly interface, drivers will be able to access up-to-date data on parking availability, allowing for more efficient and stress-free parking experiences.</a:t>
            </a:r>
          </a:p>
          <a:p>
            <a:r>
              <a:rPr lang="en-US" sz="1200" b="0" i="0" kern="1200" dirty="0" smtClean="0">
                <a:solidFill>
                  <a:schemeClr val="tx1"/>
                </a:solidFill>
                <a:effectLst/>
                <a:latin typeface="+mn-lt"/>
                <a:ea typeface="+mn-ea"/>
                <a:cs typeface="+mn-cs"/>
              </a:rPr>
              <a:t>The key features of the app will include real-time updates on parking availability, navigation assistance to the nearest available parking space, and the option to reserve parking in advance. Moreover, the app will integrate with smart technologies such as </a:t>
            </a:r>
            <a:r>
              <a:rPr lang="en-US" sz="1200" b="0" i="0" kern="1200" dirty="0" err="1" smtClean="0">
                <a:solidFill>
                  <a:schemeClr val="tx1"/>
                </a:solidFill>
                <a:effectLst/>
                <a:latin typeface="+mn-lt"/>
                <a:ea typeface="+mn-ea"/>
                <a:cs typeface="+mn-cs"/>
              </a:rPr>
              <a:t>IoT</a:t>
            </a:r>
            <a:r>
              <a:rPr lang="en-US" sz="1200" b="0" i="0" kern="1200" dirty="0" smtClean="0">
                <a:solidFill>
                  <a:schemeClr val="tx1"/>
                </a:solidFill>
                <a:effectLst/>
                <a:latin typeface="+mn-lt"/>
                <a:ea typeface="+mn-ea"/>
                <a:cs typeface="+mn-cs"/>
              </a:rPr>
              <a:t> sensors and data analytics to gather and analyze parking data. By leveraging these technologies, the app will ensure accurate and reliable information for users, ultimately reducing the time and frustration associated with searching for parking</a:t>
            </a:r>
            <a:r>
              <a:rPr lang="en-US" sz="1200" b="0" i="0" kern="1200" smtClean="0">
                <a:solidFill>
                  <a:schemeClr val="tx1"/>
                </a:solidFill>
                <a:effectLst/>
                <a:latin typeface="+mn-lt"/>
                <a:ea typeface="+mn-ea"/>
                <a:cs typeface="+mn-cs"/>
              </a:rPr>
              <a:t>. The </a:t>
            </a:r>
            <a:r>
              <a:rPr lang="en-US" sz="1200" b="0" i="0" kern="1200" dirty="0" smtClean="0">
                <a:solidFill>
                  <a:schemeClr val="tx1"/>
                </a:solidFill>
                <a:effectLst/>
                <a:latin typeface="+mn-lt"/>
                <a:ea typeface="+mn-ea"/>
                <a:cs typeface="+mn-cs"/>
              </a:rPr>
              <a:t>proposed solution involves investing in the necessary infrastructure to collect real-time parking availability data and providing this information to motorists through a mobile app. This data-driven approach aims to optimize parking resources and reduce congestion, ultimately enhancing the overall experience for the city's residents.</a:t>
            </a:r>
            <a:endParaRPr lang="en-GB" dirty="0"/>
          </a:p>
        </p:txBody>
      </p:sp>
      <p:sp>
        <p:nvSpPr>
          <p:cNvPr id="4" name="Slide Number Placeholder 3"/>
          <p:cNvSpPr>
            <a:spLocks noGrp="1"/>
          </p:cNvSpPr>
          <p:nvPr>
            <p:ph type="sldNum" sz="quarter" idx="10"/>
          </p:nvPr>
        </p:nvSpPr>
        <p:spPr/>
        <p:txBody>
          <a:bodyPr/>
          <a:lstStyle/>
          <a:p>
            <a:fld id="{BED01407-A749-4C55-AA20-F97000AD309B}" type="slidenum">
              <a:rPr lang="en-GB" smtClean="0"/>
              <a:t>2</a:t>
            </a:fld>
            <a:endParaRPr lang="en-GB"/>
          </a:p>
        </p:txBody>
      </p:sp>
    </p:spTree>
    <p:extLst>
      <p:ext uri="{BB962C8B-B14F-4D97-AF65-F5344CB8AC3E}">
        <p14:creationId xmlns:p14="http://schemas.microsoft.com/office/powerpoint/2010/main" val="1593973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r>
            <a:br>
              <a:rPr lang="en-US" dirty="0" smtClean="0"/>
            </a:br>
            <a:r>
              <a:rPr lang="en-US" sz="1200" b="0" i="0" kern="1200" dirty="0" smtClean="0">
                <a:solidFill>
                  <a:schemeClr val="tx1"/>
                </a:solidFill>
                <a:effectLst/>
                <a:latin typeface="+mn-lt"/>
                <a:ea typeface="+mn-ea"/>
                <a:cs typeface="+mn-cs"/>
              </a:rPr>
              <a:t>Upon thorough analysis of the parking data, it is evident that the city stands to benefit significantly from the adoption of a data-driven parking space management system. The insights derived from the examination of both box plots and scatter plots provide invaluable guidance for the design and implementation of such a system, which holds immense promise in effectively addressing the multifaceted parking challenges faced by the city. The detailed visualization of occupancy rates across different days of the week and parking lots offers a nuanced understanding of the underlying demand patterns and usage dynamics. Leveraging these insights can inform the development of a tailored system that not only optimizes parking resource allocation but also enhances user experience and mitigates congestion. By integrating real-time parking availability information and employing data-driven decision-making processes, the proposed system can revolutionize urban mobility, offering a seamless and efficient parking experience for residents and visitors alike. Therefore, it is strongly recommended that the city proceeds expeditiously with the implementation of this transformative solution to unlock its myriad benefits and usher in a new era of sustainable and effective parking management.</a:t>
            </a:r>
            <a:endParaRPr lang="en-GB" dirty="0"/>
          </a:p>
        </p:txBody>
      </p:sp>
      <p:sp>
        <p:nvSpPr>
          <p:cNvPr id="4" name="Slide Number Placeholder 3"/>
          <p:cNvSpPr>
            <a:spLocks noGrp="1"/>
          </p:cNvSpPr>
          <p:nvPr>
            <p:ph type="sldNum" sz="quarter" idx="10"/>
          </p:nvPr>
        </p:nvSpPr>
        <p:spPr/>
        <p:txBody>
          <a:bodyPr/>
          <a:lstStyle/>
          <a:p>
            <a:fld id="{BED01407-A749-4C55-AA20-F97000AD309B}" type="slidenum">
              <a:rPr lang="en-GB" smtClean="0"/>
              <a:t>11</a:t>
            </a:fld>
            <a:endParaRPr lang="en-GB"/>
          </a:p>
        </p:txBody>
      </p:sp>
    </p:spTree>
    <p:extLst>
      <p:ext uri="{BB962C8B-B14F-4D97-AF65-F5344CB8AC3E}">
        <p14:creationId xmlns:p14="http://schemas.microsoft.com/office/powerpoint/2010/main" val="40076869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
            </a:r>
            <a:br>
              <a:rPr lang="en-US" sz="1200" b="1"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The proposed data-driven parking space management system promises several key benefits that can significantly enhance the urban mobility landscape:</a:t>
            </a:r>
          </a:p>
          <a:p>
            <a:r>
              <a:rPr lang="en-US" sz="1200" b="1" i="0" kern="1200" dirty="0" smtClean="0">
                <a:solidFill>
                  <a:schemeClr val="tx1"/>
                </a:solidFill>
                <a:effectLst/>
                <a:latin typeface="+mn-lt"/>
                <a:ea typeface="+mn-ea"/>
                <a:cs typeface="+mn-cs"/>
              </a:rPr>
              <a:t>Improved Traffic Flow and Reduced Congestion:</a:t>
            </a:r>
            <a:r>
              <a:rPr lang="en-US" sz="1200" b="0" i="0" kern="1200" dirty="0" smtClean="0">
                <a:solidFill>
                  <a:schemeClr val="tx1"/>
                </a:solidFill>
                <a:effectLst/>
                <a:latin typeface="+mn-lt"/>
                <a:ea typeface="+mn-ea"/>
                <a:cs typeface="+mn-cs"/>
              </a:rPr>
              <a:t> By leveraging real-time parking availability information, the system can facilitate more efficient traffic management. Motorists will be able to access up-to-date information regarding parking space availability, enabling them to make informed decisions about their route and parking options. Consequently, this can lead to reduced congestion on roadways and improved traffic flow throughout the city.</a:t>
            </a:r>
          </a:p>
          <a:p>
            <a:r>
              <a:rPr lang="en-US" sz="1200" b="1" i="0" kern="1200" dirty="0" smtClean="0">
                <a:solidFill>
                  <a:schemeClr val="tx1"/>
                </a:solidFill>
                <a:effectLst/>
                <a:latin typeface="+mn-lt"/>
                <a:ea typeface="+mn-ea"/>
                <a:cs typeface="+mn-cs"/>
              </a:rPr>
              <a:t>Enhanced User Experience:</a:t>
            </a:r>
            <a:r>
              <a:rPr lang="en-US" sz="1200" b="0" i="0" kern="1200" dirty="0" smtClean="0">
                <a:solidFill>
                  <a:schemeClr val="tx1"/>
                </a:solidFill>
                <a:effectLst/>
                <a:latin typeface="+mn-lt"/>
                <a:ea typeface="+mn-ea"/>
                <a:cs typeface="+mn-cs"/>
              </a:rPr>
              <a:t> One of the primary advantages of the proposed system is its ability to enhance the overall user experience for motorists. Searching for parking spaces often entails frustration and time-consuming efforts. However, by providing accurate and accessible information about available parking spots, the system can streamline the parking process, minimizing the time and effort required for drivers to locate suitable parking facilities. This, in turn, contributes to a more positive and efficient experience for users.</a:t>
            </a:r>
          </a:p>
          <a:p>
            <a:r>
              <a:rPr lang="en-US" sz="1200" b="1" i="0" kern="1200" dirty="0" smtClean="0">
                <a:solidFill>
                  <a:schemeClr val="tx1"/>
                </a:solidFill>
                <a:effectLst/>
                <a:latin typeface="+mn-lt"/>
                <a:ea typeface="+mn-ea"/>
                <a:cs typeface="+mn-cs"/>
              </a:rPr>
              <a:t>Optimization of Parking Resources:</a:t>
            </a:r>
            <a:r>
              <a:rPr lang="en-US" sz="1200" b="0" i="0" kern="1200" dirty="0" smtClean="0">
                <a:solidFill>
                  <a:schemeClr val="tx1"/>
                </a:solidFill>
                <a:effectLst/>
                <a:latin typeface="+mn-lt"/>
                <a:ea typeface="+mn-ea"/>
                <a:cs typeface="+mn-cs"/>
              </a:rPr>
              <a:t> A data-driven approach allows for the optimization of parking resources based on real-time demand patterns and usage trends. By analyzing historical data and monitoring current parking trends, the system can identify areas of high demand and allocate resources accordingly. This optimization ensures that parking facilities are utilized efficiently, maximizing their capacity while minimizing instances of overcrowding or underutilization. Moreover, data-driven decision-making enables city authorities to implement targeted strategies to address specific demand patterns and optimize the overall utilization of parking resources.</a:t>
            </a:r>
          </a:p>
          <a:p>
            <a:endParaRPr lang="en-GB" dirty="0"/>
          </a:p>
        </p:txBody>
      </p:sp>
      <p:sp>
        <p:nvSpPr>
          <p:cNvPr id="4" name="Slide Number Placeholder 3"/>
          <p:cNvSpPr>
            <a:spLocks noGrp="1"/>
          </p:cNvSpPr>
          <p:nvPr>
            <p:ph type="sldNum" sz="quarter" idx="10"/>
          </p:nvPr>
        </p:nvSpPr>
        <p:spPr/>
        <p:txBody>
          <a:bodyPr/>
          <a:lstStyle/>
          <a:p>
            <a:fld id="{BED01407-A749-4C55-AA20-F97000AD309B}" type="slidenum">
              <a:rPr lang="en-GB" smtClean="0"/>
              <a:t>12</a:t>
            </a:fld>
            <a:endParaRPr lang="en-GB"/>
          </a:p>
        </p:txBody>
      </p:sp>
    </p:spTree>
    <p:extLst>
      <p:ext uri="{BB962C8B-B14F-4D97-AF65-F5344CB8AC3E}">
        <p14:creationId xmlns:p14="http://schemas.microsoft.com/office/powerpoint/2010/main" val="3374078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introduction to our proposed project outlines the pressing issues faced by our city: high traffic congestion and the challenging task of finding parking spaces. These problems not only cause frustration and stress for residents but also hinder urban mobility and economic activity. To address these issues effectively, our goals are clear: we aim to enhance the quality of life for residents by implementing a data-driven parking space management system. This system will revolutionize how parking is managed in our city by leveraging real-time data to optimize parking space utilization and reduce congestion. Our proposed solution involves investing in infrastructure that can collect and process parking availability data in real-time. This data will then be made accessible to motorists through a user-friendly mobile application. By providing motorists with up-to-date information on parking availability, we empower them to make informed decisions and minimize the time spent searching for parking. Ultimately, our goal is to create a more efficient, convenient, and sustainable urban environment for all residents.</a:t>
            </a:r>
            <a:endParaRPr lang="en-GB" dirty="0"/>
          </a:p>
        </p:txBody>
      </p:sp>
      <p:sp>
        <p:nvSpPr>
          <p:cNvPr id="4" name="Slide Number Placeholder 3"/>
          <p:cNvSpPr>
            <a:spLocks noGrp="1"/>
          </p:cNvSpPr>
          <p:nvPr>
            <p:ph type="sldNum" sz="quarter" idx="10"/>
          </p:nvPr>
        </p:nvSpPr>
        <p:spPr/>
        <p:txBody>
          <a:bodyPr/>
          <a:lstStyle/>
          <a:p>
            <a:fld id="{BED01407-A749-4C55-AA20-F97000AD309B}" type="slidenum">
              <a:rPr lang="en-GB" smtClean="0"/>
              <a:t>3</a:t>
            </a:fld>
            <a:endParaRPr lang="en-GB"/>
          </a:p>
        </p:txBody>
      </p:sp>
    </p:spTree>
    <p:extLst>
      <p:ext uri="{BB962C8B-B14F-4D97-AF65-F5344CB8AC3E}">
        <p14:creationId xmlns:p14="http://schemas.microsoft.com/office/powerpoint/2010/main" val="249225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provided graph illustrates the occupancy rates per week, with each day representing a percentage of occupancy. Upon analyzing the data, it becomes apparent that there is considerable variation throughout the week. The median occupancy rate, at 71.8%, indicates that this value serves as a central tendency amidst the fluctuations observed across different days. Notably, there is a gradual increase in occupancy rates from Sunday to Thursday, with Thursday recording the highest percentage at 75.8%. This trend suggests a peak in occupancy towards the latter half of the week, potentially influenced by factors such as business schedules or social activities. However, the pattern shifts dramatically over the weekend, with Saturday and Sunday showing significantly lower occupancy rates compared to the weekdays, marking a notable decrease in demand during weekends. Such insights into weekly occupancy trends can be invaluable for businesses and institutions in planning operations, staffing, and resource allocation effectively to accommodate fluctuating demand throughout the week.</a:t>
            </a:r>
            <a:endParaRPr lang="en-GB" dirty="0"/>
          </a:p>
        </p:txBody>
      </p:sp>
      <p:sp>
        <p:nvSpPr>
          <p:cNvPr id="4" name="Slide Number Placeholder 3"/>
          <p:cNvSpPr>
            <a:spLocks noGrp="1"/>
          </p:cNvSpPr>
          <p:nvPr>
            <p:ph type="sldNum" sz="quarter" idx="10"/>
          </p:nvPr>
        </p:nvSpPr>
        <p:spPr/>
        <p:txBody>
          <a:bodyPr/>
          <a:lstStyle/>
          <a:p>
            <a:fld id="{BED01407-A749-4C55-AA20-F97000AD309B}" type="slidenum">
              <a:rPr lang="en-GB" smtClean="0"/>
              <a:t>4</a:t>
            </a:fld>
            <a:endParaRPr lang="en-GB"/>
          </a:p>
        </p:txBody>
      </p:sp>
    </p:spTree>
    <p:extLst>
      <p:ext uri="{BB962C8B-B14F-4D97-AF65-F5344CB8AC3E}">
        <p14:creationId xmlns:p14="http://schemas.microsoft.com/office/powerpoint/2010/main" val="31048399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box plots presented on this slide illustrate the occupancy rates for each day of the week. These box plots provide a visual representation of the distribution of occupancy rates throughout the week. Upon interpretation, it becomes evident that the median occupancy rate fluctuates significantly across different days.</a:t>
            </a:r>
          </a:p>
          <a:p>
            <a:r>
              <a:rPr lang="en-US" sz="1200" b="0" i="0" kern="1200" dirty="0" smtClean="0">
                <a:solidFill>
                  <a:schemeClr val="tx1"/>
                </a:solidFill>
                <a:effectLst/>
                <a:latin typeface="+mn-lt"/>
                <a:ea typeface="+mn-ea"/>
                <a:cs typeface="+mn-cs"/>
              </a:rPr>
              <a:t>Thursday emerges as the day with the highest median occupancy rate among the weekdays. This suggests that Thursdays typically witness a greater influx of vehicles utilizing parking facilities compared to other weekdays. Conversely, Wednesday and Tuesday exhibit lower median occupancy rates, implying relatively lesser demand for parking on these days. Notably, Saturday and Sunday stand out with the lowest median occupancy rates, indicating decreased usage of parking spaces over the weekend.</a:t>
            </a:r>
          </a:p>
          <a:p>
            <a:r>
              <a:rPr lang="en-US" sz="1200" b="0" i="0" kern="1200" dirty="0" smtClean="0">
                <a:solidFill>
                  <a:schemeClr val="tx1"/>
                </a:solidFill>
                <a:effectLst/>
                <a:latin typeface="+mn-lt"/>
                <a:ea typeface="+mn-ea"/>
                <a:cs typeface="+mn-cs"/>
              </a:rPr>
              <a:t>The implications drawn from these observations underscore the necessity for strategic interventions in parking management. Specifically, there is a clear need to prioritize addressing the higher demand observed on weekdays, particularly on Thursdays. Implementing targeted strategies to optimize parking availability and efficiency during peak periods can help alleviate congestion and enhance overall user experience.</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ED01407-A749-4C55-AA20-F97000AD309B}" type="slidenum">
              <a:rPr lang="en-GB" smtClean="0"/>
              <a:t>5</a:t>
            </a:fld>
            <a:endParaRPr lang="en-GB"/>
          </a:p>
        </p:txBody>
      </p:sp>
    </p:spTree>
    <p:extLst>
      <p:ext uri="{BB962C8B-B14F-4D97-AF65-F5344CB8AC3E}">
        <p14:creationId xmlns:p14="http://schemas.microsoft.com/office/powerpoint/2010/main" val="3030240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r>
            <a:br>
              <a:rPr lang="en-US" dirty="0" smtClean="0"/>
            </a:br>
            <a:r>
              <a:rPr lang="en-US" sz="1200" b="0" i="0" kern="1200" dirty="0" smtClean="0">
                <a:solidFill>
                  <a:schemeClr val="tx1"/>
                </a:solidFill>
                <a:effectLst/>
                <a:latin typeface="+mn-lt"/>
                <a:ea typeface="+mn-ea"/>
                <a:cs typeface="+mn-cs"/>
              </a:rPr>
              <a:t>The provided data presents percentages associated with different lots, potentially representing metrics like occupancy or performance. Upon analysis, the median percentage emerges as 74.3%, suggesting a central tendency amidst the variability across the lots. This median value indicates that roughly 50% of the lots have percentages below 74.3%, while the other 50% have percentages above it. Notably, there is a considerable range in percentages across the lots, spanning from 32.1% to 77.5%. Lots 02 and 03 stand out with higher percentages, implying relatively better performance or higher levels of occupancy compared to others. Conversely, Lots 05 and 09 exhibit the lowest percentages, hinting at potentially poorer performance or lower occupancy rates. Interestingly, Lots 06 and 07 share the same percentage, suggesting similarity in conditions or measurements between these two lots. Overall, these insights into the distribution of percentages among the lots can inform decision-making processes, aiding in identifying areas of strength and areas that may require improvement.</a:t>
            </a:r>
            <a:endParaRPr lang="en-GB" dirty="0"/>
          </a:p>
        </p:txBody>
      </p:sp>
      <p:sp>
        <p:nvSpPr>
          <p:cNvPr id="4" name="Slide Number Placeholder 3"/>
          <p:cNvSpPr>
            <a:spLocks noGrp="1"/>
          </p:cNvSpPr>
          <p:nvPr>
            <p:ph type="sldNum" sz="quarter" idx="10"/>
          </p:nvPr>
        </p:nvSpPr>
        <p:spPr/>
        <p:txBody>
          <a:bodyPr/>
          <a:lstStyle/>
          <a:p>
            <a:fld id="{BED01407-A749-4C55-AA20-F97000AD309B}" type="slidenum">
              <a:rPr lang="en-GB" smtClean="0"/>
              <a:t>6</a:t>
            </a:fld>
            <a:endParaRPr lang="en-GB"/>
          </a:p>
        </p:txBody>
      </p:sp>
    </p:spTree>
    <p:extLst>
      <p:ext uri="{BB962C8B-B14F-4D97-AF65-F5344CB8AC3E}">
        <p14:creationId xmlns:p14="http://schemas.microsoft.com/office/powerpoint/2010/main" val="1162281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This slide presents box plots that showcase the occupancy rates for each individual parking lot within the city. Through these visualizations, we discern notable variations in the occupancy levels among the various parking facilities, highlighting distinct usage patterns and demand dynamics.</a:t>
            </a:r>
          </a:p>
          <a:p>
            <a:r>
              <a:rPr lang="en-US" sz="1200" b="0" i="0" kern="1200" dirty="0" smtClean="0">
                <a:solidFill>
                  <a:schemeClr val="tx1"/>
                </a:solidFill>
                <a:effectLst/>
                <a:latin typeface="+mn-lt"/>
                <a:ea typeface="+mn-ea"/>
                <a:cs typeface="+mn-cs"/>
              </a:rPr>
              <a:t>The interpretation of the box plots reveals significant differences in occupancy rates across the different parking lots. Some parking lots consistently experience higher levels of occupancy compared to others, as evidenced by variations in both median occupancy rates and ranges. This suggests that certain parking lots are more frequently utilized by drivers, potentially due to factors such as location, accessibility, or amenities offered.</a:t>
            </a:r>
          </a:p>
          <a:p>
            <a:r>
              <a:rPr lang="en-US" sz="1200" b="0" i="0" kern="1200" dirty="0" smtClean="0">
                <a:solidFill>
                  <a:schemeClr val="tx1"/>
                </a:solidFill>
                <a:effectLst/>
                <a:latin typeface="+mn-lt"/>
                <a:ea typeface="+mn-ea"/>
                <a:cs typeface="+mn-cs"/>
              </a:rPr>
              <a:t>The implications stemming from these findings emphasize the importance of tailored approaches to parking management. Given the diverse demand patterns observed across parking lots, there arises a need for targeted interventions and strategic investments. Addressing the specific requirements of each parking facility can optimize resource allocation, improve utilization efficiency, and ultimately enhance the overall effectiveness of the parking infrastructure. Hence, policymakers and stakeholders should consider implementing strategies that cater to the unique characteristics and demands of individual parking lots to ensure optimal performance and user satisfaction.</a:t>
            </a:r>
          </a:p>
        </p:txBody>
      </p:sp>
      <p:sp>
        <p:nvSpPr>
          <p:cNvPr id="4" name="Slide Number Placeholder 3"/>
          <p:cNvSpPr>
            <a:spLocks noGrp="1"/>
          </p:cNvSpPr>
          <p:nvPr>
            <p:ph type="sldNum" sz="quarter" idx="10"/>
          </p:nvPr>
        </p:nvSpPr>
        <p:spPr/>
        <p:txBody>
          <a:bodyPr/>
          <a:lstStyle/>
          <a:p>
            <a:fld id="{BED01407-A749-4C55-AA20-F97000AD309B}" type="slidenum">
              <a:rPr lang="en-GB" smtClean="0"/>
              <a:t>7</a:t>
            </a:fld>
            <a:endParaRPr lang="en-GB"/>
          </a:p>
        </p:txBody>
      </p:sp>
    </p:spTree>
    <p:extLst>
      <p:ext uri="{BB962C8B-B14F-4D97-AF65-F5344CB8AC3E}">
        <p14:creationId xmlns:p14="http://schemas.microsoft.com/office/powerpoint/2010/main" val="4255199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effectLst/>
              </a:rPr>
              <a:t>Lot 01 Analysis:</a:t>
            </a:r>
            <a:endParaRPr lang="en-US" dirty="0" smtClean="0">
              <a:effectLst/>
            </a:endParaRPr>
          </a:p>
          <a:p>
            <a:r>
              <a:rPr lang="en-US" dirty="0" smtClean="0">
                <a:effectLst/>
              </a:rPr>
              <a:t>Lot 01 exhibits relatively higher occupancy rates compared to Lot 05 across all days of the week. Throughout the weekdays, Lot 01 maintains consistent levels of occupancy, with peak rates observed from Tuesday through Friday. These peak days showcase significant demand for parking, with occupancy rates exceeding 80%. Despite slight fluctuations, Lot 01 maintains a relatively stable occupancy pattern, reflecting consistent utilization by patrons. However, on weekends, particularly Sunday, Lot 01 experiences a noticeable decrease in occupancy, dropping to 66.0%. This suggests that while Lot 01 is consistently in demand during weekdays, there is a reduced need for parking on weekends.</a:t>
            </a:r>
          </a:p>
          <a:p>
            <a:r>
              <a:rPr lang="en-US" b="1" dirty="0" smtClean="0">
                <a:effectLst/>
              </a:rPr>
              <a:t>Lot 05 Analysis:</a:t>
            </a:r>
            <a:endParaRPr lang="en-US" dirty="0" smtClean="0">
              <a:effectLst/>
            </a:endParaRPr>
          </a:p>
          <a:p>
            <a:r>
              <a:rPr lang="en-US" dirty="0" smtClean="0">
                <a:effectLst/>
              </a:rPr>
              <a:t>In contrast to Lot 01, Lot 05 demonstrates lower overall occupancy rates across the entire week. Despite experiencing peak occupancy similar to Lot 01 on weekdays, Lot 05 shows more variability in its occupancy pattern. While occupancy rates remain relatively high during weekdays, with peak rates on Thursday and Friday, Lot 05 experiences larger fluctuations in occupancy from day to day. Furthermore, on weekends, Lot 05's occupancy drops significantly, particularly on Sundays, where it reaches its lowest point at 30.7%. This suggests that Lot 05 may cater more to weekday demand or specific clientele, while facing reduced utilization during weekends. Thus, while Lot 05 experiences peak demand during weekdays, it may require different strategies to manage its weekend occupancy fluctuations effectively.</a:t>
            </a:r>
          </a:p>
          <a:p>
            <a:endParaRPr lang="en-GB" dirty="0"/>
          </a:p>
        </p:txBody>
      </p:sp>
      <p:sp>
        <p:nvSpPr>
          <p:cNvPr id="4" name="Slide Number Placeholder 3"/>
          <p:cNvSpPr>
            <a:spLocks noGrp="1"/>
          </p:cNvSpPr>
          <p:nvPr>
            <p:ph type="sldNum" sz="quarter" idx="10"/>
          </p:nvPr>
        </p:nvSpPr>
        <p:spPr/>
        <p:txBody>
          <a:bodyPr/>
          <a:lstStyle/>
          <a:p>
            <a:fld id="{BED01407-A749-4C55-AA20-F97000AD309B}" type="slidenum">
              <a:rPr lang="en-GB" smtClean="0"/>
              <a:t>8</a:t>
            </a:fld>
            <a:endParaRPr lang="en-GB"/>
          </a:p>
        </p:txBody>
      </p:sp>
    </p:spTree>
    <p:extLst>
      <p:ext uri="{BB962C8B-B14F-4D97-AF65-F5344CB8AC3E}">
        <p14:creationId xmlns:p14="http://schemas.microsoft.com/office/powerpoint/2010/main" val="14177300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scatter plot presented here illustrates the occupancy rate against the time of day for Lot01, one of the key parking lots in our city. Through this visualization, we observe a distinct time-dependent variation in occupancy rates across different days of the week. Particularly on weekdays, such as Tuesday through Friday, we notice a significant increase in occupancy during the late afternoon and evening hours. This finding suggests that Lot01 experiences higher usage during weekdays, possibly due to commuters returning home from work or individuals visiting nearby establishments for leisure activities. Understanding these patterns is crucial for implementing effective parking management strategies, such as dynamic pricing or incentivizing alternative transportation modes during peak days. By leveraging real-time data from the smart parking space app, we can optimize the utilization of Lot01 and alleviate congestion during peak periods, ultimately enhancing the overall parking experience for motorists.</a:t>
            </a:r>
            <a:endParaRPr lang="en-GB" dirty="0"/>
          </a:p>
        </p:txBody>
      </p:sp>
      <p:sp>
        <p:nvSpPr>
          <p:cNvPr id="4" name="Slide Number Placeholder 3"/>
          <p:cNvSpPr>
            <a:spLocks noGrp="1"/>
          </p:cNvSpPr>
          <p:nvPr>
            <p:ph type="sldNum" sz="quarter" idx="10"/>
          </p:nvPr>
        </p:nvSpPr>
        <p:spPr/>
        <p:txBody>
          <a:bodyPr/>
          <a:lstStyle/>
          <a:p>
            <a:fld id="{BED01407-A749-4C55-AA20-F97000AD309B}" type="slidenum">
              <a:rPr lang="en-GB" smtClean="0"/>
              <a:t>9</a:t>
            </a:fld>
            <a:endParaRPr lang="en-GB"/>
          </a:p>
        </p:txBody>
      </p:sp>
    </p:spTree>
    <p:extLst>
      <p:ext uri="{BB962C8B-B14F-4D97-AF65-F5344CB8AC3E}">
        <p14:creationId xmlns:p14="http://schemas.microsoft.com/office/powerpoint/2010/main" val="14378004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scatter plot showcased on this slide depicts the relationship between the occupancy rate and the time of day for Lot05, another prominent parking facility in our city. Similar to Lot01, we observe a notable time-dependent variation in occupancy rates across different days of the week. Peak occupancy is evident during weekdays, particularly from Tuesday to Friday, indicating heightened parking demand during these days. This pattern aligns with typical urban dynamics, where individuals engage in activities such as dining out, attending events, or running errands after work hours. By recognizing these trends, we can tailor parking management strategies for Lot05, such as optimizing staffing levels or implementing dynamic pricing to incentivize off-peak usage. Moreover, leveraging insights from the smart parking space app can facilitate proactive decision-making and improve the overall efficiency of parking operations for Lot05, contributing to enhanced urban mobility and customer satisfaction.</a:t>
            </a:r>
            <a:endParaRPr lang="en-GB" dirty="0"/>
          </a:p>
        </p:txBody>
      </p:sp>
      <p:sp>
        <p:nvSpPr>
          <p:cNvPr id="4" name="Slide Number Placeholder 3"/>
          <p:cNvSpPr>
            <a:spLocks noGrp="1"/>
          </p:cNvSpPr>
          <p:nvPr>
            <p:ph type="sldNum" sz="quarter" idx="10"/>
          </p:nvPr>
        </p:nvSpPr>
        <p:spPr/>
        <p:txBody>
          <a:bodyPr/>
          <a:lstStyle/>
          <a:p>
            <a:fld id="{BED01407-A749-4C55-AA20-F97000AD309B}" type="slidenum">
              <a:rPr lang="en-GB" smtClean="0"/>
              <a:t>10</a:t>
            </a:fld>
            <a:endParaRPr lang="en-GB"/>
          </a:p>
        </p:txBody>
      </p:sp>
    </p:spTree>
    <p:extLst>
      <p:ext uri="{BB962C8B-B14F-4D97-AF65-F5344CB8AC3E}">
        <p14:creationId xmlns:p14="http://schemas.microsoft.com/office/powerpoint/2010/main" val="4251153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7/21/2024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7/21/2024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7/21/2024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7/21/2024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oi.org/10.7250/bjrbe.2021-16.522" TargetMode="External"/><Relationship Id="rId2" Type="http://schemas.openxmlformats.org/officeDocument/2006/relationships/hyperlink" Target="https://doi.org/10.1016/j.aei.2021.10134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73717" y="1856935"/>
            <a:ext cx="8637073" cy="930729"/>
          </a:xfrm>
        </p:spPr>
        <p:txBody>
          <a:bodyPr>
            <a:normAutofit/>
          </a:bodyPr>
          <a:lstStyle/>
          <a:p>
            <a:pPr algn="ctr"/>
            <a:r>
              <a:rPr lang="en-US" sz="3000" b="1" cap="none" dirty="0" smtClean="0">
                <a:latin typeface="Times New Roman" panose="02020603050405020304" pitchFamily="18" charset="0"/>
                <a:cs typeface="Times New Roman" panose="02020603050405020304" pitchFamily="18" charset="0"/>
              </a:rPr>
              <a:t>Parking Data Analysis For Urban Traffic Management</a:t>
            </a:r>
            <a:endParaRPr lang="en-GB" sz="3000" cap="none"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73717" y="3587475"/>
            <a:ext cx="8637072" cy="2602896"/>
          </a:xfrm>
        </p:spPr>
        <p:txBody>
          <a:bodyPr>
            <a:normAutofit/>
          </a:bodyPr>
          <a:lstStyle/>
          <a:p>
            <a:pPr algn="ctr"/>
            <a:r>
              <a:rPr lang="en-US" sz="2000" cap="none" dirty="0" smtClean="0">
                <a:latin typeface="Times New Roman" panose="02020603050405020304" pitchFamily="18" charset="0"/>
                <a:cs typeface="Times New Roman" panose="02020603050405020304" pitchFamily="18" charset="0"/>
              </a:rPr>
              <a:t>Name</a:t>
            </a:r>
          </a:p>
          <a:p>
            <a:pPr algn="ctr"/>
            <a:r>
              <a:rPr lang="en-US" sz="2000" cap="none" dirty="0" smtClean="0">
                <a:latin typeface="Times New Roman" panose="02020603050405020304" pitchFamily="18" charset="0"/>
                <a:cs typeface="Times New Roman" panose="02020603050405020304" pitchFamily="18" charset="0"/>
              </a:rPr>
              <a:t>Institutional Affiliations</a:t>
            </a:r>
          </a:p>
          <a:p>
            <a:pPr algn="ctr"/>
            <a:r>
              <a:rPr lang="en-US" sz="2000" cap="none" dirty="0" smtClean="0">
                <a:latin typeface="Times New Roman" panose="02020603050405020304" pitchFamily="18" charset="0"/>
                <a:cs typeface="Times New Roman" panose="02020603050405020304" pitchFamily="18" charset="0"/>
              </a:rPr>
              <a:t>Course</a:t>
            </a:r>
          </a:p>
          <a:p>
            <a:pPr algn="ctr"/>
            <a:r>
              <a:rPr lang="en-US" sz="2000" cap="none" dirty="0" smtClean="0">
                <a:latin typeface="Times New Roman" panose="02020603050405020304" pitchFamily="18" charset="0"/>
                <a:cs typeface="Times New Roman" panose="02020603050405020304" pitchFamily="18" charset="0"/>
              </a:rPr>
              <a:t>Professor</a:t>
            </a:r>
          </a:p>
          <a:p>
            <a:pPr algn="ctr"/>
            <a:r>
              <a:rPr lang="en-US" sz="2000" cap="none" dirty="0" smtClean="0">
                <a:latin typeface="Times New Roman" panose="02020603050405020304" pitchFamily="18" charset="0"/>
                <a:cs typeface="Times New Roman" panose="02020603050405020304" pitchFamily="18" charset="0"/>
              </a:rPr>
              <a:t>Date </a:t>
            </a:r>
            <a:endParaRPr lang="en-GB" sz="20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7275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Times New Roman" panose="02020603050405020304" pitchFamily="18" charset="0"/>
                <a:cs typeface="Times New Roman" panose="02020603050405020304" pitchFamily="18" charset="0"/>
              </a:rPr>
              <a:t>Lot05</a:t>
            </a:r>
            <a:endParaRPr lang="en-GB" dirty="0">
              <a:latin typeface="Times New Roman" panose="02020603050405020304" pitchFamily="18" charset="0"/>
              <a:cs typeface="Times New Roman" panose="02020603050405020304" pitchFamily="18" charset="0"/>
            </a:endParaRPr>
          </a:p>
        </p:txBody>
      </p:sp>
      <p:pic>
        <p:nvPicPr>
          <p:cNvPr id="7" name="Content Placeholder 6"/>
          <p:cNvPicPr>
            <a:picLocks noGrp="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471947" y="1864193"/>
            <a:ext cx="6120581" cy="4256387"/>
          </a:xfrm>
          <a:prstGeom prst="rect">
            <a:avLst/>
          </a:prstGeom>
          <a:noFill/>
        </p:spPr>
      </p:pic>
      <p:sp>
        <p:nvSpPr>
          <p:cNvPr id="8" name="Content Placeholder 7"/>
          <p:cNvSpPr>
            <a:spLocks noGrp="1"/>
          </p:cNvSpPr>
          <p:nvPr>
            <p:ph sz="half" idx="2"/>
          </p:nvPr>
        </p:nvSpPr>
        <p:spPr>
          <a:xfrm>
            <a:off x="6413771" y="1864192"/>
            <a:ext cx="4645152" cy="4256387"/>
          </a:xfrm>
        </p:spPr>
        <p:txBody>
          <a:bodyPr>
            <a:normAutofit/>
          </a:bodyPr>
          <a:lstStyle/>
          <a:p>
            <a:r>
              <a:rPr lang="en-US" dirty="0" smtClean="0">
                <a:latin typeface="Times New Roman" panose="02020603050405020304" pitchFamily="18" charset="0"/>
                <a:cs typeface="Times New Roman" panose="02020603050405020304" pitchFamily="18" charset="0"/>
              </a:rPr>
              <a:t>Results</a:t>
            </a:r>
            <a:r>
              <a:rPr lang="en-US" dirty="0">
                <a:latin typeface="Times New Roman" panose="02020603050405020304" pitchFamily="18" charset="0"/>
                <a:cs typeface="Times New Roman" panose="02020603050405020304" pitchFamily="18" charset="0"/>
              </a:rPr>
              <a:t>:</a:t>
            </a:r>
          </a:p>
          <a:p>
            <a:pPr lvl="1"/>
            <a:r>
              <a:rPr lang="en-US" sz="2000" dirty="0">
                <a:latin typeface="Times New Roman" panose="02020603050405020304" pitchFamily="18" charset="0"/>
                <a:cs typeface="Times New Roman" panose="02020603050405020304" pitchFamily="18" charset="0"/>
              </a:rPr>
              <a:t>Similar time-dependent variation in occupancy rates as observed in Lot01</a:t>
            </a:r>
          </a:p>
          <a:p>
            <a:pPr lvl="1"/>
            <a:r>
              <a:rPr lang="en-US" sz="2000" dirty="0">
                <a:latin typeface="Times New Roman" panose="02020603050405020304" pitchFamily="18" charset="0"/>
                <a:cs typeface="Times New Roman" panose="02020603050405020304" pitchFamily="18" charset="0"/>
              </a:rPr>
              <a:t>Consistent patterns of peak occupancy during weekday evenings</a:t>
            </a:r>
          </a:p>
          <a:p>
            <a:pPr lvl="1"/>
            <a:r>
              <a:rPr lang="en-US" sz="2000" dirty="0">
                <a:latin typeface="Times New Roman" panose="02020603050405020304" pitchFamily="18" charset="0"/>
                <a:cs typeface="Times New Roman" panose="02020603050405020304" pitchFamily="18" charset="0"/>
              </a:rPr>
              <a:t>Implications for parking demand and utilization</a:t>
            </a: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r>
              <a:rPr lang="en-US" dirty="0"/>
              <a:t>(</a:t>
            </a:r>
            <a:r>
              <a:rPr lang="en-US" dirty="0" err="1"/>
              <a:t>Skrodenis</a:t>
            </a:r>
            <a:r>
              <a:rPr lang="en-US" dirty="0"/>
              <a:t> et al., 2021)</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949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cap="none" dirty="0" smtClean="0">
                <a:latin typeface="Times New Roman" panose="02020603050405020304" pitchFamily="18" charset="0"/>
                <a:cs typeface="Times New Roman" panose="02020603050405020304" pitchFamily="18" charset="0"/>
              </a:rPr>
              <a:t>Recommendations</a:t>
            </a:r>
            <a:endParaRPr lang="en-GB" cap="none"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p:txBody>
          <a:bodyPr>
            <a:normAutofit/>
          </a:bodyPr>
          <a:lstStyle/>
          <a:p>
            <a:r>
              <a:rPr lang="en-US" dirty="0" smtClean="0">
                <a:latin typeface="Times New Roman" panose="02020603050405020304" pitchFamily="18" charset="0"/>
                <a:cs typeface="Times New Roman" panose="02020603050405020304" pitchFamily="18" charset="0"/>
              </a:rPr>
              <a:t>Implement the smart parking space app based on analysis and evaluation.</a:t>
            </a:r>
          </a:p>
          <a:p>
            <a:r>
              <a:rPr lang="en-US" dirty="0" smtClean="0">
                <a:latin typeface="Times New Roman" panose="02020603050405020304" pitchFamily="18" charset="0"/>
                <a:cs typeface="Times New Roman" panose="02020603050405020304" pitchFamily="18" charset="0"/>
              </a:rPr>
              <a:t>Emphasize positive impacts on:</a:t>
            </a:r>
          </a:p>
          <a:p>
            <a:pPr lvl="1"/>
            <a:r>
              <a:rPr lang="en-US" sz="2000" dirty="0" smtClean="0">
                <a:latin typeface="Times New Roman" panose="02020603050405020304" pitchFamily="18" charset="0"/>
                <a:cs typeface="Times New Roman" panose="02020603050405020304" pitchFamily="18" charset="0"/>
              </a:rPr>
              <a:t>Traffic congestion, </a:t>
            </a:r>
          </a:p>
          <a:p>
            <a:pPr lvl="1"/>
            <a:r>
              <a:rPr lang="en-US" sz="2000" dirty="0" smtClean="0">
                <a:latin typeface="Times New Roman" panose="02020603050405020304" pitchFamily="18" charset="0"/>
                <a:cs typeface="Times New Roman" panose="02020603050405020304" pitchFamily="18" charset="0"/>
              </a:rPr>
              <a:t>Quality of life, and </a:t>
            </a:r>
          </a:p>
          <a:p>
            <a:pPr lvl="1"/>
            <a:r>
              <a:rPr lang="en-US" sz="2000" dirty="0" smtClean="0">
                <a:latin typeface="Times New Roman" panose="02020603050405020304" pitchFamily="18" charset="0"/>
                <a:cs typeface="Times New Roman" panose="02020603050405020304" pitchFamily="18" charset="0"/>
              </a:rPr>
              <a:t>Urban mobility.</a:t>
            </a:r>
          </a:p>
          <a:p>
            <a:r>
              <a:rPr lang="en-US" dirty="0" smtClean="0">
                <a:latin typeface="Times New Roman" panose="02020603050405020304" pitchFamily="18" charset="0"/>
                <a:cs typeface="Times New Roman" panose="02020603050405020304" pitchFamily="18" charset="0"/>
              </a:rPr>
              <a:t>Highlight alignment with city's sustainable development goals and vision.</a:t>
            </a:r>
          </a:p>
          <a:p>
            <a:pPr marL="0" indent="0">
              <a:buNone/>
            </a:pP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3441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cap="none" dirty="0" smtClean="0">
                <a:latin typeface="Times New Roman" panose="02020603050405020304" pitchFamily="18" charset="0"/>
                <a:cs typeface="Times New Roman" panose="02020603050405020304" pitchFamily="18" charset="0"/>
              </a:rPr>
              <a:t>Key Benefit</a:t>
            </a:r>
            <a:endParaRPr lang="en-GB"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Improved Traffic Flow and Reduced Congestion</a:t>
            </a:r>
          </a:p>
          <a:p>
            <a:r>
              <a:rPr lang="en-US" dirty="0">
                <a:latin typeface="Times New Roman" panose="02020603050405020304" pitchFamily="18" charset="0"/>
                <a:cs typeface="Times New Roman" panose="02020603050405020304" pitchFamily="18" charset="0"/>
              </a:rPr>
              <a:t>Enhanced User Experience</a:t>
            </a:r>
          </a:p>
          <a:p>
            <a:r>
              <a:rPr lang="en-US" dirty="0">
                <a:latin typeface="Times New Roman" panose="02020603050405020304" pitchFamily="18" charset="0"/>
                <a:cs typeface="Times New Roman" panose="02020603050405020304" pitchFamily="18" charset="0"/>
              </a:rPr>
              <a:t>Optimization of Parking Resources</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1621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a:t>
            </a:r>
            <a:endParaRPr lang="en-GB" dirty="0"/>
          </a:p>
        </p:txBody>
      </p:sp>
      <p:sp>
        <p:nvSpPr>
          <p:cNvPr id="3" name="Content Placeholder 2"/>
          <p:cNvSpPr>
            <a:spLocks noGrp="1"/>
          </p:cNvSpPr>
          <p:nvPr>
            <p:ph idx="1"/>
          </p:nvPr>
        </p:nvSpPr>
        <p:spPr/>
        <p:txBody>
          <a:bodyPr/>
          <a:lstStyle/>
          <a:p>
            <a:r>
              <a:rPr lang="en-US" dirty="0"/>
              <a:t>Nagy, A. M., &amp; Simon, V. (2021). Improving traffic prediction using congestion propagation patterns in smart cities. </a:t>
            </a:r>
            <a:r>
              <a:rPr lang="en-US" i="1" dirty="0"/>
              <a:t>Advanced Engineering Informatics</a:t>
            </a:r>
            <a:r>
              <a:rPr lang="en-US" dirty="0"/>
              <a:t>, </a:t>
            </a:r>
            <a:r>
              <a:rPr lang="en-US" i="1" dirty="0"/>
              <a:t>50</a:t>
            </a:r>
            <a:r>
              <a:rPr lang="en-US" dirty="0"/>
              <a:t>, 101343. </a:t>
            </a:r>
            <a:r>
              <a:rPr lang="en-US" dirty="0">
                <a:hlinkClick r:id="rId2"/>
              </a:rPr>
              <a:t>https://</a:t>
            </a:r>
            <a:r>
              <a:rPr lang="en-US" dirty="0" smtClean="0">
                <a:hlinkClick r:id="rId2"/>
              </a:rPr>
              <a:t>doi.org/10.1016/j.aei.2021.101343</a:t>
            </a:r>
            <a:r>
              <a:rPr lang="en-US" dirty="0" smtClean="0"/>
              <a:t> </a:t>
            </a:r>
            <a:endParaRPr lang="en-GB" dirty="0"/>
          </a:p>
          <a:p>
            <a:r>
              <a:rPr lang="en-US" dirty="0" err="1"/>
              <a:t>Skrodenis</a:t>
            </a:r>
            <a:r>
              <a:rPr lang="en-US" dirty="0"/>
              <a:t>, D., </a:t>
            </a:r>
            <a:r>
              <a:rPr lang="en-US" dirty="0" err="1"/>
              <a:t>Čygas</a:t>
            </a:r>
            <a:r>
              <a:rPr lang="en-US" dirty="0"/>
              <a:t>, D., </a:t>
            </a:r>
            <a:r>
              <a:rPr lang="en-US" dirty="0" err="1"/>
              <a:t>Pakalnis</a:t>
            </a:r>
            <a:r>
              <a:rPr lang="en-US" dirty="0"/>
              <a:t>, A., &amp; </a:t>
            </a:r>
            <a:r>
              <a:rPr lang="en-US" dirty="0" err="1"/>
              <a:t>Kairys</a:t>
            </a:r>
            <a:r>
              <a:rPr lang="en-US" dirty="0"/>
              <a:t>, A. (2021). Traffic Management Solutions at Roadwork Zones During Planned Special Events. </a:t>
            </a:r>
            <a:r>
              <a:rPr lang="en-US" i="1" dirty="0"/>
              <a:t>The Baltic Journal of Road and Bridge Engineering</a:t>
            </a:r>
            <a:r>
              <a:rPr lang="en-US" dirty="0"/>
              <a:t>, </a:t>
            </a:r>
            <a:r>
              <a:rPr lang="en-US" i="1" dirty="0"/>
              <a:t>16</a:t>
            </a:r>
            <a:r>
              <a:rPr lang="en-US" dirty="0"/>
              <a:t>(2), Article 2. </a:t>
            </a:r>
            <a:r>
              <a:rPr lang="en-US" dirty="0">
                <a:hlinkClick r:id="rId3"/>
              </a:rPr>
              <a:t>https://</a:t>
            </a:r>
            <a:r>
              <a:rPr lang="en-US" dirty="0" smtClean="0">
                <a:hlinkClick r:id="rId3"/>
              </a:rPr>
              <a:t>doi.org/10.7250/bjrbe.2021-16.522</a:t>
            </a:r>
            <a:r>
              <a:rPr lang="en-US" dirty="0" smtClean="0"/>
              <a:t> </a:t>
            </a:r>
            <a:endParaRPr lang="en-GB" dirty="0"/>
          </a:p>
          <a:p>
            <a:endParaRPr lang="en-GB" dirty="0"/>
          </a:p>
        </p:txBody>
      </p:sp>
    </p:spTree>
    <p:extLst>
      <p:ext uri="{BB962C8B-B14F-4D97-AF65-F5344CB8AC3E}">
        <p14:creationId xmlns:p14="http://schemas.microsoft.com/office/powerpoint/2010/main" val="1016281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Introduction</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Current Parking Challenges in the City:</a:t>
            </a:r>
          </a:p>
          <a:p>
            <a:pPr lvl="1"/>
            <a:r>
              <a:rPr lang="en-US" dirty="0">
                <a:latin typeface="Times New Roman" panose="02020603050405020304" pitchFamily="18" charset="0"/>
                <a:cs typeface="Times New Roman" panose="02020603050405020304" pitchFamily="18" charset="0"/>
              </a:rPr>
              <a:t>Limited Parking </a:t>
            </a:r>
            <a:r>
              <a:rPr lang="en-US" dirty="0" smtClean="0">
                <a:latin typeface="Times New Roman" panose="02020603050405020304" pitchFamily="18" charset="0"/>
                <a:cs typeface="Times New Roman" panose="02020603050405020304" pitchFamily="18" charset="0"/>
              </a:rPr>
              <a:t>Availability</a:t>
            </a: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Inefficient Space </a:t>
            </a:r>
            <a:r>
              <a:rPr lang="en-US" dirty="0" smtClean="0">
                <a:latin typeface="Times New Roman" panose="02020603050405020304" pitchFamily="18" charset="0"/>
                <a:cs typeface="Times New Roman" panose="02020603050405020304" pitchFamily="18" charset="0"/>
              </a:rPr>
              <a:t>Utilization</a:t>
            </a: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Lack of Real-Time </a:t>
            </a:r>
            <a:r>
              <a:rPr lang="en-US" dirty="0" smtClean="0">
                <a:latin typeface="Times New Roman" panose="02020603050405020304" pitchFamily="18" charset="0"/>
                <a:cs typeface="Times New Roman" panose="02020603050405020304" pitchFamily="18" charset="0"/>
              </a:rPr>
              <a:t>Information</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Introduction to the Proposed Smart Parking Space </a:t>
            </a:r>
            <a:r>
              <a:rPr lang="en-US" dirty="0" smtClean="0">
                <a:latin typeface="Times New Roman" panose="02020603050405020304" pitchFamily="18" charset="0"/>
                <a:cs typeface="Times New Roman" panose="02020603050405020304" pitchFamily="18" charset="0"/>
              </a:rPr>
              <a:t>App</a:t>
            </a: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Overview of the </a:t>
            </a:r>
            <a:r>
              <a:rPr lang="en-US" dirty="0" smtClean="0">
                <a:latin typeface="Times New Roman" panose="02020603050405020304" pitchFamily="18" charset="0"/>
                <a:cs typeface="Times New Roman" panose="02020603050405020304" pitchFamily="18" charset="0"/>
              </a:rPr>
              <a:t>App</a:t>
            </a:r>
          </a:p>
          <a:p>
            <a:pPr lvl="1"/>
            <a:r>
              <a:rPr lang="en-US" dirty="0" smtClean="0">
                <a:latin typeface="Times New Roman" panose="02020603050405020304" pitchFamily="18" charset="0"/>
                <a:cs typeface="Times New Roman" panose="02020603050405020304" pitchFamily="18" charset="0"/>
              </a:rPr>
              <a:t>Key Features</a:t>
            </a: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Integration with Smart </a:t>
            </a:r>
            <a:r>
              <a:rPr lang="en-US" dirty="0" smtClean="0">
                <a:latin typeface="Times New Roman" panose="02020603050405020304" pitchFamily="18" charset="0"/>
                <a:cs typeface="Times New Roman" panose="02020603050405020304" pitchFamily="18" charset="0"/>
              </a:rPr>
              <a:t>Technologies</a:t>
            </a:r>
          </a:p>
          <a:p>
            <a:r>
              <a:rPr lang="en-US" dirty="0" smtClean="0">
                <a:latin typeface="Times New Roman" panose="02020603050405020304" pitchFamily="18" charset="0"/>
                <a:cs typeface="Times New Roman" panose="02020603050405020304" pitchFamily="18" charset="0"/>
              </a:rPr>
              <a:t>Purpose </a:t>
            </a:r>
            <a:r>
              <a:rPr lang="en-US" dirty="0">
                <a:latin typeface="Times New Roman" panose="02020603050405020304" pitchFamily="18" charset="0"/>
                <a:cs typeface="Times New Roman" panose="02020603050405020304" pitchFamily="18" charset="0"/>
              </a:rPr>
              <a:t>of the presentation</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5175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cap="none" dirty="0" smtClean="0">
                <a:latin typeface="Times New Roman" panose="02020603050405020304" pitchFamily="18" charset="0"/>
                <a:cs typeface="Times New Roman" panose="02020603050405020304" pitchFamily="18" charset="0"/>
              </a:rPr>
              <a:t>Rationale and Goals</a:t>
            </a:r>
            <a:endParaRPr lang="en-GB"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51579" y="1853754"/>
            <a:ext cx="9603275" cy="4199574"/>
          </a:xfrm>
        </p:spPr>
        <p:txBody>
          <a:bodyPr>
            <a:normAutofit/>
          </a:bodyPr>
          <a:lstStyle/>
          <a:p>
            <a:r>
              <a:rPr lang="en-US" dirty="0" smtClean="0"/>
              <a:t>Rationale</a:t>
            </a:r>
            <a:r>
              <a:rPr lang="en-US" dirty="0"/>
              <a:t>: To alleviate traffic congestion, reduce time spent searching for parking, and improve the overall quality of life for residents.</a:t>
            </a:r>
          </a:p>
          <a:p>
            <a:r>
              <a:rPr lang="en-US" dirty="0"/>
              <a:t>Goals:</a:t>
            </a:r>
          </a:p>
          <a:p>
            <a:pPr lvl="1"/>
            <a:r>
              <a:rPr lang="en-US" sz="2000" dirty="0"/>
              <a:t>Provide real-time parking availability information to motorists</a:t>
            </a:r>
          </a:p>
          <a:p>
            <a:pPr lvl="1"/>
            <a:r>
              <a:rPr lang="en-US" sz="2000" dirty="0"/>
              <a:t>Optimize parking space utilization</a:t>
            </a:r>
          </a:p>
          <a:p>
            <a:pPr lvl="1"/>
            <a:r>
              <a:rPr lang="en-US" sz="2000" dirty="0"/>
              <a:t>Enhance urban mobility and reduce congestion</a:t>
            </a:r>
            <a:endParaRPr lang="en-GB" sz="2000" dirty="0"/>
          </a:p>
        </p:txBody>
      </p:sp>
    </p:spTree>
    <p:extLst>
      <p:ext uri="{BB962C8B-B14F-4D97-AF65-F5344CB8AC3E}">
        <p14:creationId xmlns:p14="http://schemas.microsoft.com/office/powerpoint/2010/main" val="3370067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cap="none" dirty="0" smtClean="0">
                <a:latin typeface="Times New Roman" panose="02020603050405020304" pitchFamily="18" charset="0"/>
                <a:cs typeface="Times New Roman" panose="02020603050405020304" pitchFamily="18" charset="0"/>
              </a:rPr>
              <a:t>Daily Median Rates </a:t>
            </a:r>
            <a:endParaRPr lang="en-GB" cap="none" dirty="0">
              <a:latin typeface="Times New Roman" panose="02020603050405020304" pitchFamily="18" charset="0"/>
              <a:cs typeface="Times New Roman" panose="02020603050405020304" pitchFamily="18" charset="0"/>
            </a:endParaRPr>
          </a:p>
        </p:txBody>
      </p:sp>
      <p:pic>
        <p:nvPicPr>
          <p:cNvPr id="10" name="Content Placeholder 9"/>
          <p:cNvPicPr>
            <a:picLocks noGrp="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414068" y="1864194"/>
            <a:ext cx="6293001" cy="4243308"/>
          </a:xfrm>
          <a:prstGeom prst="rect">
            <a:avLst/>
          </a:prstGeom>
          <a:noFill/>
        </p:spPr>
      </p:pic>
      <p:sp>
        <p:nvSpPr>
          <p:cNvPr id="11" name="Content Placeholder 10"/>
          <p:cNvSpPr>
            <a:spLocks noGrp="1"/>
          </p:cNvSpPr>
          <p:nvPr>
            <p:ph sz="half" idx="2"/>
          </p:nvPr>
        </p:nvSpPr>
        <p:spPr>
          <a:xfrm>
            <a:off x="6707068" y="1864194"/>
            <a:ext cx="5484932" cy="4243308"/>
          </a:xfrm>
        </p:spPr>
        <p:txBody>
          <a:bodyPr>
            <a:noAutofit/>
          </a:bodyPr>
          <a:lstStyle/>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median occupancy rate stands at 71.8%, signifying a central tendency amidst the fluctuating rates.</a:t>
            </a:r>
          </a:p>
          <a:p>
            <a:r>
              <a:rPr lang="en-US" dirty="0">
                <a:latin typeface="Times New Roman" panose="02020603050405020304" pitchFamily="18" charset="0"/>
                <a:cs typeface="Times New Roman" panose="02020603050405020304" pitchFamily="18" charset="0"/>
              </a:rPr>
              <a:t>Occupancy rates gradually ascend from Sunday to Thursday, peaking at 75.8% on Thursday.</a:t>
            </a:r>
          </a:p>
          <a:p>
            <a:r>
              <a:rPr lang="en-US" dirty="0">
                <a:latin typeface="Times New Roman" panose="02020603050405020304" pitchFamily="18" charset="0"/>
                <a:cs typeface="Times New Roman" panose="02020603050405020304" pitchFamily="18" charset="0"/>
              </a:rPr>
              <a:t>However, there's a noticeable decline in occupancy over the weekend, with Saturday hitting 52.6% and Sunday dropping further to 40.4</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9390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cap="none" dirty="0" smtClean="0">
                <a:latin typeface="Times New Roman" panose="02020603050405020304" pitchFamily="18" charset="0"/>
                <a:cs typeface="Times New Roman" panose="02020603050405020304" pitchFamily="18" charset="0"/>
              </a:rPr>
              <a:t>Daily Occupancy Rates</a:t>
            </a:r>
            <a:endParaRPr lang="en-GB" cap="none" dirty="0">
              <a:latin typeface="Times New Roman" panose="02020603050405020304" pitchFamily="18" charset="0"/>
              <a:cs typeface="Times New Roman" panose="02020603050405020304" pitchFamily="18" charset="0"/>
            </a:endParaRPr>
          </a:p>
        </p:txBody>
      </p:sp>
      <p:pic>
        <p:nvPicPr>
          <p:cNvPr id="7" name="Content Placeholder 6"/>
          <p:cNvPicPr>
            <a:picLocks noGrp="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552091" y="1864194"/>
            <a:ext cx="6331787" cy="4208802"/>
          </a:xfrm>
          <a:prstGeom prst="rect">
            <a:avLst/>
          </a:prstGeom>
          <a:noFill/>
        </p:spPr>
      </p:pic>
      <p:sp>
        <p:nvSpPr>
          <p:cNvPr id="8" name="Content Placeholder 7"/>
          <p:cNvSpPr>
            <a:spLocks noGrp="1"/>
          </p:cNvSpPr>
          <p:nvPr>
            <p:ph sz="half" idx="2"/>
          </p:nvPr>
        </p:nvSpPr>
        <p:spPr>
          <a:xfrm>
            <a:off x="6883877" y="1864194"/>
            <a:ext cx="4899805" cy="4208802"/>
          </a:xfrm>
        </p:spPr>
        <p:txBody>
          <a:bodyPr>
            <a:normAutofit/>
          </a:bodyPr>
          <a:lstStyle/>
          <a:p>
            <a:r>
              <a:rPr lang="en-US" dirty="0" smtClean="0">
                <a:latin typeface="Times New Roman" panose="02020603050405020304" pitchFamily="18" charset="0"/>
                <a:cs typeface="Times New Roman" panose="02020603050405020304" pitchFamily="18" charset="0"/>
              </a:rPr>
              <a:t>Results</a:t>
            </a:r>
            <a:r>
              <a:rPr lang="en-US" dirty="0">
                <a:latin typeface="Times New Roman" panose="02020603050405020304" pitchFamily="18" charset="0"/>
                <a:cs typeface="Times New Roman" panose="02020603050405020304" pitchFamily="18" charset="0"/>
              </a:rPr>
              <a:t>:</a:t>
            </a:r>
          </a:p>
          <a:p>
            <a:pPr lvl="1"/>
            <a:r>
              <a:rPr lang="en-US" sz="2000" dirty="0">
                <a:latin typeface="Times New Roman" panose="02020603050405020304" pitchFamily="18" charset="0"/>
                <a:cs typeface="Times New Roman" panose="02020603050405020304" pitchFamily="18" charset="0"/>
              </a:rPr>
              <a:t>Median occupancy rates vary throughout the week</a:t>
            </a:r>
          </a:p>
          <a:p>
            <a:pPr lvl="1"/>
            <a:r>
              <a:rPr lang="en-US" sz="2000" dirty="0">
                <a:latin typeface="Times New Roman" panose="02020603050405020304" pitchFamily="18" charset="0"/>
                <a:cs typeface="Times New Roman" panose="02020603050405020304" pitchFamily="18" charset="0"/>
              </a:rPr>
              <a:t>Highest median occupancy rates observed on Thursdays</a:t>
            </a:r>
          </a:p>
          <a:p>
            <a:pPr lvl="1"/>
            <a:r>
              <a:rPr lang="en-US" sz="2000" dirty="0">
                <a:latin typeface="Times New Roman" panose="02020603050405020304" pitchFamily="18" charset="0"/>
                <a:cs typeface="Times New Roman" panose="02020603050405020304" pitchFamily="18" charset="0"/>
              </a:rPr>
              <a:t>Lowest median occupancy rates observed on </a:t>
            </a:r>
            <a:r>
              <a:rPr lang="en-US" sz="2000" dirty="0" smtClean="0">
                <a:latin typeface="Times New Roman" panose="02020603050405020304" pitchFamily="18" charset="0"/>
                <a:cs typeface="Times New Roman" panose="02020603050405020304" pitchFamily="18" charset="0"/>
              </a:rPr>
              <a:t>weekends</a:t>
            </a:r>
          </a:p>
          <a:p>
            <a:pPr marL="0" indent="0">
              <a:buNone/>
            </a:pPr>
            <a:endParaRPr lang="en-US" sz="2200" dirty="0">
              <a:latin typeface="Times New Roman" panose="02020603050405020304" pitchFamily="18" charset="0"/>
              <a:cs typeface="Times New Roman" panose="02020603050405020304" pitchFamily="18" charset="0"/>
            </a:endParaRPr>
          </a:p>
          <a:p>
            <a:pPr marL="0" indent="0">
              <a:buNone/>
            </a:pPr>
            <a:r>
              <a:rPr lang="en-US" dirty="0"/>
              <a:t>(Nagy &amp; Simon, 2021)</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4486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pPr algn="ctr"/>
            <a:r>
              <a:rPr lang="en-US" cap="none" dirty="0" smtClean="0">
                <a:latin typeface="Times New Roman" panose="02020603050405020304" pitchFamily="18" charset="0"/>
                <a:cs typeface="Times New Roman" panose="02020603050405020304" pitchFamily="18" charset="0"/>
              </a:rPr>
              <a:t>Pie Chart: </a:t>
            </a:r>
            <a:r>
              <a:rPr lang="en-GB" cap="none" dirty="0" smtClean="0">
                <a:latin typeface="Times New Roman" panose="02020603050405020304" pitchFamily="18" charset="0"/>
                <a:cs typeface="Times New Roman" panose="02020603050405020304" pitchFamily="18" charset="0"/>
              </a:rPr>
              <a:t>Occupancy Rates in Packing Lots</a:t>
            </a:r>
            <a:endParaRPr lang="en-GB" cap="none" dirty="0">
              <a:latin typeface="Times New Roman" panose="02020603050405020304" pitchFamily="18" charset="0"/>
              <a:cs typeface="Times New Roman" panose="02020603050405020304" pitchFamily="18" charset="0"/>
            </a:endParaRPr>
          </a:p>
        </p:txBody>
      </p:sp>
      <p:pic>
        <p:nvPicPr>
          <p:cNvPr id="11" name="Content Placeholder 10"/>
          <p:cNvPicPr>
            <a:picLocks noGrp="1" noChangeAspect="1"/>
          </p:cNvPicPr>
          <p:nvPr>
            <p:ph sz="half" idx="1"/>
          </p:nvPr>
        </p:nvPicPr>
        <p:blipFill rotWithShape="1">
          <a:blip r:embed="rId3"/>
          <a:srcRect l="15840" r="26677"/>
          <a:stretch/>
        </p:blipFill>
        <p:spPr>
          <a:xfrm>
            <a:off x="0" y="1864192"/>
            <a:ext cx="6803922" cy="4260561"/>
          </a:xfrm>
          <a:prstGeom prst="rect">
            <a:avLst/>
          </a:prstGeom>
        </p:spPr>
      </p:pic>
      <p:sp>
        <p:nvSpPr>
          <p:cNvPr id="13" name="Content Placeholder 12"/>
          <p:cNvSpPr>
            <a:spLocks noGrp="1"/>
          </p:cNvSpPr>
          <p:nvPr>
            <p:ph sz="half" idx="2"/>
          </p:nvPr>
        </p:nvSpPr>
        <p:spPr>
          <a:xfrm>
            <a:off x="6606810" y="1864191"/>
            <a:ext cx="4987091" cy="4260561"/>
          </a:xfrm>
        </p:spPr>
        <p:txBody>
          <a:bodyPr>
            <a:noAutofit/>
          </a:bodyPr>
          <a:lstStyle/>
          <a:p>
            <a:r>
              <a:rPr lang="en-US" dirty="0" smtClean="0">
                <a:latin typeface="Times New Roman" panose="02020603050405020304" pitchFamily="18" charset="0"/>
                <a:cs typeface="Times New Roman" panose="02020603050405020304" pitchFamily="18" charset="0"/>
              </a:rPr>
              <a:t>Indicates </a:t>
            </a:r>
            <a:r>
              <a:rPr lang="en-US" dirty="0">
                <a:latin typeface="Times New Roman" panose="02020603050405020304" pitchFamily="18" charset="0"/>
                <a:cs typeface="Times New Roman" panose="02020603050405020304" pitchFamily="18" charset="0"/>
              </a:rPr>
              <a:t>50% of lots fall above and below this value.</a:t>
            </a:r>
          </a:p>
          <a:p>
            <a:r>
              <a:rPr lang="en-US" dirty="0">
                <a:latin typeface="Times New Roman" panose="02020603050405020304" pitchFamily="18" charset="0"/>
                <a:cs typeface="Times New Roman" panose="02020603050405020304" pitchFamily="18" charset="0"/>
              </a:rPr>
              <a:t>Range of percentages: 32.1% to 77.5%.</a:t>
            </a:r>
          </a:p>
          <a:p>
            <a:r>
              <a:rPr lang="en-US" dirty="0">
                <a:latin typeface="Times New Roman" panose="02020603050405020304" pitchFamily="18" charset="0"/>
                <a:cs typeface="Times New Roman" panose="02020603050405020304" pitchFamily="18" charset="0"/>
              </a:rPr>
              <a:t>Lots 02 and 03 exhibit higher percentages.</a:t>
            </a:r>
          </a:p>
          <a:p>
            <a:r>
              <a:rPr lang="en-US" dirty="0">
                <a:latin typeface="Times New Roman" panose="02020603050405020304" pitchFamily="18" charset="0"/>
                <a:cs typeface="Times New Roman" panose="02020603050405020304" pitchFamily="18" charset="0"/>
              </a:rPr>
              <a:t>Lots 05 and 09 have the lowest percentages.</a:t>
            </a:r>
          </a:p>
          <a:p>
            <a:r>
              <a:rPr lang="en-US" dirty="0">
                <a:latin typeface="Times New Roman" panose="02020603050405020304" pitchFamily="18" charset="0"/>
                <a:cs typeface="Times New Roman" panose="02020603050405020304" pitchFamily="18" charset="0"/>
              </a:rPr>
              <a:t>Lots 06 and 07 share the same percentage.</a:t>
            </a:r>
          </a:p>
          <a:p>
            <a:r>
              <a:rPr lang="en-US" dirty="0">
                <a:latin typeface="Times New Roman" panose="02020603050405020304" pitchFamily="18" charset="0"/>
                <a:cs typeface="Times New Roman" panose="02020603050405020304" pitchFamily="18" charset="0"/>
              </a:rPr>
              <a:t>Insights aid in identifying performance disparities among lots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0891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cap="none" dirty="0" smtClean="0">
                <a:latin typeface="Times New Roman" panose="02020603050405020304" pitchFamily="18" charset="0"/>
                <a:cs typeface="Times New Roman" panose="02020603050405020304" pitchFamily="18" charset="0"/>
              </a:rPr>
              <a:t>Occupancy Rates by Parking Lot</a:t>
            </a:r>
            <a:endParaRPr lang="en-GB" cap="none" dirty="0">
              <a:latin typeface="Times New Roman" panose="02020603050405020304" pitchFamily="18" charset="0"/>
              <a:cs typeface="Times New Roman" panose="02020603050405020304" pitchFamily="18" charset="0"/>
            </a:endParaRPr>
          </a:p>
        </p:txBody>
      </p:sp>
      <p:pic>
        <p:nvPicPr>
          <p:cNvPr id="6" name="Content Placeholder 5"/>
          <p:cNvPicPr>
            <a:picLocks noGrp="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353961" y="1864194"/>
            <a:ext cx="6179573" cy="4212141"/>
          </a:xfrm>
          <a:prstGeom prst="rect">
            <a:avLst/>
          </a:prstGeom>
          <a:noFill/>
        </p:spPr>
      </p:pic>
      <p:sp>
        <p:nvSpPr>
          <p:cNvPr id="7" name="Content Placeholder 6"/>
          <p:cNvSpPr>
            <a:spLocks noGrp="1"/>
          </p:cNvSpPr>
          <p:nvPr>
            <p:ph sz="half" idx="2"/>
          </p:nvPr>
        </p:nvSpPr>
        <p:spPr>
          <a:xfrm>
            <a:off x="6413771" y="1864194"/>
            <a:ext cx="4645152" cy="4212141"/>
          </a:xfrm>
        </p:spPr>
        <p:txBody>
          <a:bodyPr>
            <a:normAutofit/>
          </a:bodyPr>
          <a:lstStyle/>
          <a:p>
            <a:r>
              <a:rPr lang="en-US" dirty="0" smtClean="0">
                <a:latin typeface="Times New Roman" panose="02020603050405020304" pitchFamily="18" charset="0"/>
                <a:cs typeface="Times New Roman" panose="02020603050405020304" pitchFamily="18" charset="0"/>
              </a:rPr>
              <a:t>Results</a:t>
            </a:r>
            <a:r>
              <a:rPr lang="en-US" dirty="0">
                <a:latin typeface="Times New Roman" panose="02020603050405020304" pitchFamily="18" charset="0"/>
                <a:cs typeface="Times New Roman" panose="02020603050405020304" pitchFamily="18" charset="0"/>
              </a:rPr>
              <a:t>:</a:t>
            </a:r>
          </a:p>
          <a:p>
            <a:pPr lvl="1"/>
            <a:r>
              <a:rPr lang="en-US" sz="2000" dirty="0">
                <a:latin typeface="Times New Roman" panose="02020603050405020304" pitchFamily="18" charset="0"/>
                <a:cs typeface="Times New Roman" panose="02020603050405020304" pitchFamily="18" charset="0"/>
              </a:rPr>
              <a:t>Disparities in occupancy rates among parking lots</a:t>
            </a:r>
          </a:p>
          <a:p>
            <a:pPr lvl="1"/>
            <a:r>
              <a:rPr lang="en-US" sz="2000" dirty="0">
                <a:latin typeface="Times New Roman" panose="02020603050405020304" pitchFamily="18" charset="0"/>
                <a:cs typeface="Times New Roman" panose="02020603050405020304" pitchFamily="18" charset="0"/>
              </a:rPr>
              <a:t>Some parking lots experience higher usage compared to others</a:t>
            </a:r>
          </a:p>
          <a:p>
            <a:pPr lvl="1"/>
            <a:r>
              <a:rPr lang="en-US" sz="2000" dirty="0">
                <a:latin typeface="Times New Roman" panose="02020603050405020304" pitchFamily="18" charset="0"/>
                <a:cs typeface="Times New Roman" panose="02020603050405020304" pitchFamily="18" charset="0"/>
              </a:rPr>
              <a:t>Variations in popularity or accessibility among parking lots</a:t>
            </a:r>
          </a:p>
          <a:p>
            <a:pPr marL="0" indent="0">
              <a:buNone/>
            </a:pPr>
            <a:endParaRPr lang="en-US" dirty="0" smtClean="0"/>
          </a:p>
          <a:p>
            <a:pPr marL="0" indent="0">
              <a:buNone/>
            </a:pPr>
            <a:r>
              <a:rPr lang="en-US" dirty="0" smtClean="0"/>
              <a:t>(</a:t>
            </a:r>
            <a:r>
              <a:rPr lang="en-US" dirty="0" err="1"/>
              <a:t>Skrodenis</a:t>
            </a:r>
            <a:r>
              <a:rPr lang="en-US" dirty="0"/>
              <a:t> et al., 2021)</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351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cap="none" dirty="0" smtClean="0">
                <a:solidFill>
                  <a:srgbClr val="000000"/>
                </a:solidFill>
                <a:latin typeface="Times New Roman" panose="02020603050405020304" pitchFamily="18" charset="0"/>
                <a:cs typeface="Times New Roman" panose="02020603050405020304" pitchFamily="18" charset="0"/>
              </a:rPr>
              <a:t>Occupancy Rate With Time</a:t>
            </a:r>
            <a:endParaRPr lang="en-GB" cap="none" dirty="0">
              <a:latin typeface="Times New Roman" panose="02020603050405020304" pitchFamily="18" charset="0"/>
              <a:cs typeface="Times New Roman" panose="02020603050405020304" pitchFamily="18" charset="0"/>
            </a:endParaRPr>
          </a:p>
        </p:txBody>
      </p:sp>
      <p:graphicFrame>
        <p:nvGraphicFramePr>
          <p:cNvPr id="4" name="Content Placeholder 4"/>
          <p:cNvGraphicFramePr>
            <a:graphicFrameLocks noGrp="1"/>
          </p:cNvGraphicFramePr>
          <p:nvPr>
            <p:ph idx="1"/>
            <p:extLst>
              <p:ext uri="{D42A27DB-BD31-4B8C-83A1-F6EECF244321}">
                <p14:modId xmlns:p14="http://schemas.microsoft.com/office/powerpoint/2010/main" val="2316713463"/>
              </p:ext>
            </p:extLst>
          </p:nvPr>
        </p:nvGraphicFramePr>
        <p:xfrm>
          <a:off x="3051175" y="1853754"/>
          <a:ext cx="5356224" cy="4267648"/>
        </p:xfrm>
        <a:graphic>
          <a:graphicData uri="http://schemas.openxmlformats.org/drawingml/2006/table">
            <a:tbl>
              <a:tblPr firstRow="1" bandRow="1">
                <a:tableStyleId>{5C22544A-7EE6-4342-B048-85BDC9FD1C3A}</a:tableStyleId>
              </a:tblPr>
              <a:tblGrid>
                <a:gridCol w="1785408">
                  <a:extLst>
                    <a:ext uri="{9D8B030D-6E8A-4147-A177-3AD203B41FA5}">
                      <a16:colId xmlns:a16="http://schemas.microsoft.com/office/drawing/2014/main" val="3350086536"/>
                    </a:ext>
                  </a:extLst>
                </a:gridCol>
                <a:gridCol w="1785408">
                  <a:extLst>
                    <a:ext uri="{9D8B030D-6E8A-4147-A177-3AD203B41FA5}">
                      <a16:colId xmlns:a16="http://schemas.microsoft.com/office/drawing/2014/main" val="1126663857"/>
                    </a:ext>
                  </a:extLst>
                </a:gridCol>
                <a:gridCol w="1785408">
                  <a:extLst>
                    <a:ext uri="{9D8B030D-6E8A-4147-A177-3AD203B41FA5}">
                      <a16:colId xmlns:a16="http://schemas.microsoft.com/office/drawing/2014/main" val="3476365487"/>
                    </a:ext>
                  </a:extLst>
                </a:gridCol>
              </a:tblGrid>
              <a:tr h="533456">
                <a:tc>
                  <a:txBody>
                    <a:bodyPr/>
                    <a:lstStyle/>
                    <a:p>
                      <a:pPr algn="l" fontAlgn="b"/>
                      <a:r>
                        <a:rPr lang="en-GB" sz="2400" b="0" i="0" u="none" strike="noStrike" dirty="0">
                          <a:solidFill>
                            <a:srgbClr val="000000"/>
                          </a:solidFill>
                          <a:effectLst/>
                          <a:latin typeface="Times New Roman" panose="02020603050405020304" pitchFamily="18" charset="0"/>
                          <a:cs typeface="Times New Roman" panose="02020603050405020304" pitchFamily="18" charset="0"/>
                        </a:rPr>
                        <a:t>Time</a:t>
                      </a:r>
                    </a:p>
                  </a:txBody>
                  <a:tcPr marL="9525" marR="9525" marT="9525" marB="0" anchor="b"/>
                </a:tc>
                <a:tc>
                  <a:txBody>
                    <a:bodyPr/>
                    <a:lstStyle/>
                    <a:p>
                      <a:pPr algn="l" fontAlgn="b"/>
                      <a:r>
                        <a:rPr lang="en-US" sz="2400" b="0" i="0" u="none" strike="noStrike" dirty="0" smtClean="0">
                          <a:solidFill>
                            <a:srgbClr val="000000"/>
                          </a:solidFill>
                          <a:effectLst/>
                          <a:latin typeface="Times New Roman" panose="02020603050405020304" pitchFamily="18" charset="0"/>
                          <a:cs typeface="Times New Roman" panose="02020603050405020304" pitchFamily="18" charset="0"/>
                        </a:rPr>
                        <a:t>Lot01</a:t>
                      </a:r>
                      <a:endParaRPr lang="en-GB" sz="2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400" b="0" i="0" u="none" strike="noStrike" dirty="0" smtClean="0">
                          <a:solidFill>
                            <a:srgbClr val="000000"/>
                          </a:solidFill>
                          <a:effectLst/>
                          <a:latin typeface="Times New Roman" panose="02020603050405020304" pitchFamily="18" charset="0"/>
                          <a:cs typeface="Times New Roman" panose="02020603050405020304" pitchFamily="18" charset="0"/>
                        </a:rPr>
                        <a:t>Lot05</a:t>
                      </a:r>
                      <a:endParaRPr lang="en-GB" sz="2400" b="0" i="0" u="none" strike="noStrike" dirty="0" smtClean="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198921476"/>
                  </a:ext>
                </a:extLst>
              </a:tr>
              <a:tr h="533456">
                <a:tc>
                  <a:txBody>
                    <a:bodyPr/>
                    <a:lstStyle/>
                    <a:p>
                      <a:pPr algn="r" fontAlgn="b"/>
                      <a:r>
                        <a:rPr lang="en-US" sz="2400" b="0" i="0" u="none" strike="noStrike" dirty="0" smtClean="0">
                          <a:solidFill>
                            <a:srgbClr val="000000"/>
                          </a:solidFill>
                          <a:effectLst/>
                          <a:latin typeface="Times New Roman" panose="02020603050405020304" pitchFamily="18" charset="0"/>
                          <a:cs typeface="Times New Roman" panose="02020603050405020304" pitchFamily="18" charset="0"/>
                        </a:rPr>
                        <a:t>Monday</a:t>
                      </a:r>
                      <a:endParaRPr lang="en-GB" sz="2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GB" sz="2400" b="0" i="0" u="none" strike="noStrike" dirty="0">
                          <a:solidFill>
                            <a:srgbClr val="000000"/>
                          </a:solidFill>
                          <a:effectLst/>
                          <a:latin typeface="Times New Roman" panose="02020603050405020304" pitchFamily="18" charset="0"/>
                          <a:cs typeface="Times New Roman" panose="02020603050405020304" pitchFamily="18" charset="0"/>
                        </a:rPr>
                        <a:t>49.3%</a:t>
                      </a:r>
                    </a:p>
                  </a:txBody>
                  <a:tcPr marL="9525" marR="9525" marT="9525" marB="0" anchor="b"/>
                </a:tc>
                <a:tc>
                  <a:txBody>
                    <a:bodyPr/>
                    <a:lstStyle/>
                    <a:p>
                      <a:pPr algn="r" fontAlgn="b"/>
                      <a:r>
                        <a:rPr lang="en-GB" sz="2400" b="0" i="0" u="none" strike="noStrike" dirty="0">
                          <a:solidFill>
                            <a:srgbClr val="000000"/>
                          </a:solidFill>
                          <a:effectLst/>
                          <a:latin typeface="Times New Roman" panose="02020603050405020304" pitchFamily="18" charset="0"/>
                          <a:cs typeface="Times New Roman" panose="02020603050405020304" pitchFamily="18" charset="0"/>
                        </a:rPr>
                        <a:t>31.6%</a:t>
                      </a:r>
                    </a:p>
                  </a:txBody>
                  <a:tcPr marL="9525" marR="9525" marT="9525" marB="0" anchor="b"/>
                </a:tc>
                <a:extLst>
                  <a:ext uri="{0D108BD9-81ED-4DB2-BD59-A6C34878D82A}">
                    <a16:rowId xmlns:a16="http://schemas.microsoft.com/office/drawing/2014/main" val="1795122018"/>
                  </a:ext>
                </a:extLst>
              </a:tr>
              <a:tr h="533456">
                <a:tc>
                  <a:txBody>
                    <a:bodyPr/>
                    <a:lstStyle/>
                    <a:p>
                      <a:pPr algn="r" fontAlgn="b"/>
                      <a:r>
                        <a:rPr lang="en-US" sz="2400" b="0" i="0" u="none" strike="noStrike" dirty="0" smtClean="0">
                          <a:solidFill>
                            <a:srgbClr val="000000"/>
                          </a:solidFill>
                          <a:effectLst/>
                          <a:latin typeface="Times New Roman" panose="02020603050405020304" pitchFamily="18" charset="0"/>
                          <a:cs typeface="Times New Roman" panose="02020603050405020304" pitchFamily="18" charset="0"/>
                        </a:rPr>
                        <a:t>Tuesday</a:t>
                      </a:r>
                      <a:endParaRPr lang="en-GB" sz="2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GB" sz="2400" b="0" i="0" u="none" strike="noStrike">
                          <a:solidFill>
                            <a:srgbClr val="000000"/>
                          </a:solidFill>
                          <a:effectLst/>
                          <a:latin typeface="Times New Roman" panose="02020603050405020304" pitchFamily="18" charset="0"/>
                          <a:cs typeface="Times New Roman" panose="02020603050405020304" pitchFamily="18" charset="0"/>
                        </a:rPr>
                        <a:t>84.9%</a:t>
                      </a:r>
                    </a:p>
                  </a:txBody>
                  <a:tcPr marL="9525" marR="9525" marT="9525" marB="0" anchor="b"/>
                </a:tc>
                <a:tc>
                  <a:txBody>
                    <a:bodyPr/>
                    <a:lstStyle/>
                    <a:p>
                      <a:pPr algn="r" fontAlgn="b"/>
                      <a:r>
                        <a:rPr lang="en-GB" sz="2400" b="0" i="0" u="none" strike="noStrike" dirty="0">
                          <a:solidFill>
                            <a:srgbClr val="000000"/>
                          </a:solidFill>
                          <a:effectLst/>
                          <a:latin typeface="Times New Roman" panose="02020603050405020304" pitchFamily="18" charset="0"/>
                          <a:cs typeface="Times New Roman" panose="02020603050405020304" pitchFamily="18" charset="0"/>
                        </a:rPr>
                        <a:t>73.9%</a:t>
                      </a:r>
                    </a:p>
                  </a:txBody>
                  <a:tcPr marL="9525" marR="9525" marT="9525" marB="0" anchor="b"/>
                </a:tc>
                <a:extLst>
                  <a:ext uri="{0D108BD9-81ED-4DB2-BD59-A6C34878D82A}">
                    <a16:rowId xmlns:a16="http://schemas.microsoft.com/office/drawing/2014/main" val="407511966"/>
                  </a:ext>
                </a:extLst>
              </a:tr>
              <a:tr h="533456">
                <a:tc>
                  <a:txBody>
                    <a:bodyPr/>
                    <a:lstStyle/>
                    <a:p>
                      <a:pPr algn="r" fontAlgn="b"/>
                      <a:r>
                        <a:rPr lang="en-US" sz="2400" b="0" i="0" u="none" strike="noStrike" dirty="0" smtClean="0">
                          <a:solidFill>
                            <a:srgbClr val="000000"/>
                          </a:solidFill>
                          <a:effectLst/>
                          <a:latin typeface="Times New Roman" panose="02020603050405020304" pitchFamily="18" charset="0"/>
                          <a:cs typeface="Times New Roman" panose="02020603050405020304" pitchFamily="18" charset="0"/>
                        </a:rPr>
                        <a:t>Wednesday</a:t>
                      </a:r>
                      <a:endParaRPr lang="en-GB" sz="2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GB" sz="2400" b="0" i="0" u="none" strike="noStrike" dirty="0">
                          <a:solidFill>
                            <a:srgbClr val="000000"/>
                          </a:solidFill>
                          <a:effectLst/>
                          <a:latin typeface="Times New Roman" panose="02020603050405020304" pitchFamily="18" charset="0"/>
                          <a:cs typeface="Times New Roman" panose="02020603050405020304" pitchFamily="18" charset="0"/>
                        </a:rPr>
                        <a:t>82.8%</a:t>
                      </a:r>
                    </a:p>
                  </a:txBody>
                  <a:tcPr marL="9525" marR="9525" marT="9525" marB="0" anchor="b"/>
                </a:tc>
                <a:tc>
                  <a:txBody>
                    <a:bodyPr/>
                    <a:lstStyle/>
                    <a:p>
                      <a:pPr algn="r" fontAlgn="b"/>
                      <a:r>
                        <a:rPr lang="en-GB" sz="2400" b="0" i="0" u="none" strike="noStrike" dirty="0">
                          <a:solidFill>
                            <a:srgbClr val="000000"/>
                          </a:solidFill>
                          <a:effectLst/>
                          <a:latin typeface="Times New Roman" panose="02020603050405020304" pitchFamily="18" charset="0"/>
                          <a:cs typeface="Times New Roman" panose="02020603050405020304" pitchFamily="18" charset="0"/>
                        </a:rPr>
                        <a:t>81.7%</a:t>
                      </a:r>
                    </a:p>
                  </a:txBody>
                  <a:tcPr marL="9525" marR="9525" marT="9525" marB="0" anchor="b"/>
                </a:tc>
                <a:extLst>
                  <a:ext uri="{0D108BD9-81ED-4DB2-BD59-A6C34878D82A}">
                    <a16:rowId xmlns:a16="http://schemas.microsoft.com/office/drawing/2014/main" val="3346058599"/>
                  </a:ext>
                </a:extLst>
              </a:tr>
              <a:tr h="533456">
                <a:tc>
                  <a:txBody>
                    <a:bodyPr/>
                    <a:lstStyle/>
                    <a:p>
                      <a:pPr algn="r" fontAlgn="b"/>
                      <a:r>
                        <a:rPr lang="en-US" sz="2400" b="0" i="0" u="none" strike="noStrike" dirty="0" smtClean="0">
                          <a:solidFill>
                            <a:srgbClr val="000000"/>
                          </a:solidFill>
                          <a:effectLst/>
                          <a:latin typeface="Times New Roman" panose="02020603050405020304" pitchFamily="18" charset="0"/>
                          <a:cs typeface="Times New Roman" panose="02020603050405020304" pitchFamily="18" charset="0"/>
                        </a:rPr>
                        <a:t>Thursday</a:t>
                      </a:r>
                      <a:endParaRPr lang="en-GB" sz="2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GB" sz="2400" b="0" i="0" u="none" strike="noStrike" dirty="0">
                          <a:solidFill>
                            <a:srgbClr val="000000"/>
                          </a:solidFill>
                          <a:effectLst/>
                          <a:latin typeface="Times New Roman" panose="02020603050405020304" pitchFamily="18" charset="0"/>
                          <a:cs typeface="Times New Roman" panose="02020603050405020304" pitchFamily="18" charset="0"/>
                        </a:rPr>
                        <a:t>83.8%</a:t>
                      </a:r>
                    </a:p>
                  </a:txBody>
                  <a:tcPr marL="9525" marR="9525" marT="9525" marB="0" anchor="b"/>
                </a:tc>
                <a:tc>
                  <a:txBody>
                    <a:bodyPr/>
                    <a:lstStyle/>
                    <a:p>
                      <a:pPr algn="r" fontAlgn="b"/>
                      <a:r>
                        <a:rPr lang="en-GB" sz="2400" b="0" i="0" u="none" strike="noStrike" dirty="0">
                          <a:solidFill>
                            <a:srgbClr val="000000"/>
                          </a:solidFill>
                          <a:effectLst/>
                          <a:latin typeface="Times New Roman" panose="02020603050405020304" pitchFamily="18" charset="0"/>
                          <a:cs typeface="Times New Roman" panose="02020603050405020304" pitchFamily="18" charset="0"/>
                        </a:rPr>
                        <a:t>85.7%</a:t>
                      </a:r>
                    </a:p>
                  </a:txBody>
                  <a:tcPr marL="9525" marR="9525" marT="9525" marB="0" anchor="b"/>
                </a:tc>
                <a:extLst>
                  <a:ext uri="{0D108BD9-81ED-4DB2-BD59-A6C34878D82A}">
                    <a16:rowId xmlns:a16="http://schemas.microsoft.com/office/drawing/2014/main" val="3924120424"/>
                  </a:ext>
                </a:extLst>
              </a:tr>
              <a:tr h="533456">
                <a:tc>
                  <a:txBody>
                    <a:bodyPr/>
                    <a:lstStyle/>
                    <a:p>
                      <a:pPr algn="r" fontAlgn="b"/>
                      <a:r>
                        <a:rPr lang="en-US" sz="2400" b="0" i="0" u="none" strike="noStrike" dirty="0" smtClean="0">
                          <a:solidFill>
                            <a:srgbClr val="000000"/>
                          </a:solidFill>
                          <a:effectLst/>
                          <a:latin typeface="Times New Roman" panose="02020603050405020304" pitchFamily="18" charset="0"/>
                          <a:cs typeface="Times New Roman" panose="02020603050405020304" pitchFamily="18" charset="0"/>
                        </a:rPr>
                        <a:t>Friday</a:t>
                      </a:r>
                      <a:endParaRPr lang="en-GB" sz="2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GB" sz="2400" b="0" i="0" u="none" strike="noStrike" dirty="0">
                          <a:solidFill>
                            <a:srgbClr val="000000"/>
                          </a:solidFill>
                          <a:effectLst/>
                          <a:latin typeface="Times New Roman" panose="02020603050405020304" pitchFamily="18" charset="0"/>
                          <a:cs typeface="Times New Roman" panose="02020603050405020304" pitchFamily="18" charset="0"/>
                        </a:rPr>
                        <a:t>84.3%</a:t>
                      </a:r>
                    </a:p>
                  </a:txBody>
                  <a:tcPr marL="9525" marR="9525" marT="9525" marB="0" anchor="b"/>
                </a:tc>
                <a:tc>
                  <a:txBody>
                    <a:bodyPr/>
                    <a:lstStyle/>
                    <a:p>
                      <a:pPr algn="r" fontAlgn="b"/>
                      <a:r>
                        <a:rPr lang="en-GB" sz="2400" b="0" i="0" u="none" strike="noStrike" dirty="0">
                          <a:solidFill>
                            <a:srgbClr val="000000"/>
                          </a:solidFill>
                          <a:effectLst/>
                          <a:latin typeface="Times New Roman" panose="02020603050405020304" pitchFamily="18" charset="0"/>
                          <a:cs typeface="Times New Roman" panose="02020603050405020304" pitchFamily="18" charset="0"/>
                        </a:rPr>
                        <a:t>81.3%</a:t>
                      </a:r>
                    </a:p>
                  </a:txBody>
                  <a:tcPr marL="9525" marR="9525" marT="9525" marB="0" anchor="b"/>
                </a:tc>
                <a:extLst>
                  <a:ext uri="{0D108BD9-81ED-4DB2-BD59-A6C34878D82A}">
                    <a16:rowId xmlns:a16="http://schemas.microsoft.com/office/drawing/2014/main" val="628315556"/>
                  </a:ext>
                </a:extLst>
              </a:tr>
              <a:tr h="533456">
                <a:tc>
                  <a:txBody>
                    <a:bodyPr/>
                    <a:lstStyle/>
                    <a:p>
                      <a:pPr algn="r" fontAlgn="b"/>
                      <a:r>
                        <a:rPr lang="en-US" sz="2400" b="0" i="0" u="none" strike="noStrike" dirty="0" smtClean="0">
                          <a:solidFill>
                            <a:srgbClr val="000000"/>
                          </a:solidFill>
                          <a:effectLst/>
                          <a:latin typeface="Times New Roman" panose="02020603050405020304" pitchFamily="18" charset="0"/>
                          <a:cs typeface="Times New Roman" panose="02020603050405020304" pitchFamily="18" charset="0"/>
                        </a:rPr>
                        <a:t>Saturday</a:t>
                      </a:r>
                      <a:endParaRPr lang="en-GB" sz="2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GB" sz="2400" b="0" i="0" u="none" strike="noStrike" dirty="0">
                          <a:solidFill>
                            <a:srgbClr val="000000"/>
                          </a:solidFill>
                          <a:effectLst/>
                          <a:latin typeface="Times New Roman" panose="02020603050405020304" pitchFamily="18" charset="0"/>
                          <a:cs typeface="Times New Roman" panose="02020603050405020304" pitchFamily="18" charset="0"/>
                        </a:rPr>
                        <a:t>78.0%</a:t>
                      </a:r>
                    </a:p>
                  </a:txBody>
                  <a:tcPr marL="9525" marR="9525" marT="9525" marB="0" anchor="b"/>
                </a:tc>
                <a:tc>
                  <a:txBody>
                    <a:bodyPr/>
                    <a:lstStyle/>
                    <a:p>
                      <a:pPr algn="r" fontAlgn="b"/>
                      <a:r>
                        <a:rPr lang="en-GB" sz="2400" b="0" i="0" u="none" strike="noStrike" dirty="0">
                          <a:solidFill>
                            <a:srgbClr val="000000"/>
                          </a:solidFill>
                          <a:effectLst/>
                          <a:latin typeface="Times New Roman" panose="02020603050405020304" pitchFamily="18" charset="0"/>
                          <a:cs typeface="Times New Roman" panose="02020603050405020304" pitchFamily="18" charset="0"/>
                        </a:rPr>
                        <a:t>68.7%</a:t>
                      </a:r>
                    </a:p>
                  </a:txBody>
                  <a:tcPr marL="9525" marR="9525" marT="9525" marB="0" anchor="b"/>
                </a:tc>
                <a:extLst>
                  <a:ext uri="{0D108BD9-81ED-4DB2-BD59-A6C34878D82A}">
                    <a16:rowId xmlns:a16="http://schemas.microsoft.com/office/drawing/2014/main" val="1572369490"/>
                  </a:ext>
                </a:extLst>
              </a:tr>
              <a:tr h="533456">
                <a:tc>
                  <a:txBody>
                    <a:bodyPr/>
                    <a:lstStyle/>
                    <a:p>
                      <a:pPr algn="r" fontAlgn="b"/>
                      <a:r>
                        <a:rPr lang="en-US" sz="2400" b="0" i="0" u="none" strike="noStrike" dirty="0" smtClean="0">
                          <a:solidFill>
                            <a:srgbClr val="000000"/>
                          </a:solidFill>
                          <a:effectLst/>
                          <a:latin typeface="Times New Roman" panose="02020603050405020304" pitchFamily="18" charset="0"/>
                          <a:cs typeface="Times New Roman" panose="02020603050405020304" pitchFamily="18" charset="0"/>
                        </a:rPr>
                        <a:t>Sunday</a:t>
                      </a:r>
                      <a:endParaRPr lang="en-GB" sz="24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r" fontAlgn="b"/>
                      <a:r>
                        <a:rPr lang="en-GB" sz="2400" b="0" i="0" u="none" strike="noStrike" dirty="0">
                          <a:solidFill>
                            <a:srgbClr val="000000"/>
                          </a:solidFill>
                          <a:effectLst/>
                          <a:latin typeface="Times New Roman" panose="02020603050405020304" pitchFamily="18" charset="0"/>
                          <a:cs typeface="Times New Roman" panose="02020603050405020304" pitchFamily="18" charset="0"/>
                        </a:rPr>
                        <a:t>66.0%</a:t>
                      </a:r>
                    </a:p>
                  </a:txBody>
                  <a:tcPr marL="9525" marR="9525" marT="9525" marB="0" anchor="b"/>
                </a:tc>
                <a:tc>
                  <a:txBody>
                    <a:bodyPr/>
                    <a:lstStyle/>
                    <a:p>
                      <a:pPr algn="r" fontAlgn="b"/>
                      <a:r>
                        <a:rPr lang="en-GB" sz="2400" b="0" i="0" u="none" strike="noStrike" dirty="0">
                          <a:solidFill>
                            <a:srgbClr val="000000"/>
                          </a:solidFill>
                          <a:effectLst/>
                          <a:latin typeface="Times New Roman" panose="02020603050405020304" pitchFamily="18" charset="0"/>
                          <a:cs typeface="Times New Roman" panose="02020603050405020304" pitchFamily="18" charset="0"/>
                        </a:rPr>
                        <a:t>30.7%</a:t>
                      </a:r>
                    </a:p>
                  </a:txBody>
                  <a:tcPr marL="9525" marR="9525" marT="9525" marB="0" anchor="b"/>
                </a:tc>
                <a:extLst>
                  <a:ext uri="{0D108BD9-81ED-4DB2-BD59-A6C34878D82A}">
                    <a16:rowId xmlns:a16="http://schemas.microsoft.com/office/drawing/2014/main" val="2735267314"/>
                  </a:ext>
                </a:extLst>
              </a:tr>
            </a:tbl>
          </a:graphicData>
        </a:graphic>
      </p:graphicFrame>
    </p:spTree>
    <p:extLst>
      <p:ext uri="{BB962C8B-B14F-4D97-AF65-F5344CB8AC3E}">
        <p14:creationId xmlns:p14="http://schemas.microsoft.com/office/powerpoint/2010/main" val="850807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Lot01</a:t>
            </a:r>
            <a:endParaRPr lang="en-GB" dirty="0">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sz="half" idx="1"/>
          </p:nvPr>
        </p:nvPicPr>
        <p:blipFill>
          <a:blip r:embed="rId3"/>
          <a:stretch>
            <a:fillRect/>
          </a:stretch>
        </p:blipFill>
        <p:spPr>
          <a:xfrm>
            <a:off x="647149" y="1864195"/>
            <a:ext cx="5766622" cy="3459974"/>
          </a:xfrm>
          <a:prstGeom prst="rect">
            <a:avLst/>
          </a:prstGeom>
        </p:spPr>
      </p:pic>
      <p:sp>
        <p:nvSpPr>
          <p:cNvPr id="5" name="Content Placeholder 4"/>
          <p:cNvSpPr>
            <a:spLocks noGrp="1"/>
          </p:cNvSpPr>
          <p:nvPr>
            <p:ph sz="half" idx="2"/>
          </p:nvPr>
        </p:nvSpPr>
        <p:spPr>
          <a:xfrm>
            <a:off x="6413771" y="1849444"/>
            <a:ext cx="4912990" cy="4246555"/>
          </a:xfrm>
        </p:spPr>
        <p:txBody>
          <a:bodyPr>
            <a:normAutofit/>
          </a:bodyPr>
          <a:lstStyle/>
          <a:p>
            <a:r>
              <a:rPr lang="en-US" dirty="0" smtClean="0">
                <a:latin typeface="Times New Roman" panose="02020603050405020304" pitchFamily="18" charset="0"/>
                <a:cs typeface="Times New Roman" panose="02020603050405020304" pitchFamily="18" charset="0"/>
              </a:rPr>
              <a:t>Time-dependent </a:t>
            </a:r>
            <a:r>
              <a:rPr lang="en-US" dirty="0">
                <a:latin typeface="Times New Roman" panose="02020603050405020304" pitchFamily="18" charset="0"/>
                <a:cs typeface="Times New Roman" panose="02020603050405020304" pitchFamily="18" charset="0"/>
              </a:rPr>
              <a:t>variation in occupancy </a:t>
            </a:r>
            <a:r>
              <a:rPr lang="en-US" dirty="0" smtClean="0">
                <a:latin typeface="Times New Roman" panose="02020603050405020304" pitchFamily="18" charset="0"/>
                <a:cs typeface="Times New Roman" panose="02020603050405020304" pitchFamily="18" charset="0"/>
              </a:rPr>
              <a:t>rates:</a:t>
            </a:r>
          </a:p>
          <a:p>
            <a:r>
              <a:rPr lang="en-US" dirty="0" smtClean="0">
                <a:latin typeface="Times New Roman" panose="02020603050405020304" pitchFamily="18" charset="0"/>
                <a:cs typeface="Times New Roman" panose="02020603050405020304" pitchFamily="18" charset="0"/>
              </a:rPr>
              <a:t>Non-linear</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Peak occupancy observed during weekday evenings</a:t>
            </a:r>
          </a:p>
          <a:p>
            <a:pPr lvl="1"/>
            <a:r>
              <a:rPr lang="en-US" sz="2000" dirty="0">
                <a:latin typeface="Times New Roman" panose="02020603050405020304" pitchFamily="18" charset="0"/>
                <a:cs typeface="Times New Roman" panose="02020603050405020304" pitchFamily="18" charset="0"/>
              </a:rPr>
              <a:t>Potential implications for parking management </a:t>
            </a:r>
            <a:r>
              <a:rPr lang="en-US" sz="2000" dirty="0" smtClean="0">
                <a:latin typeface="Times New Roman" panose="02020603050405020304" pitchFamily="18" charset="0"/>
                <a:cs typeface="Times New Roman" panose="02020603050405020304" pitchFamily="18" charset="0"/>
              </a:rPr>
              <a:t>strategies</a:t>
            </a:r>
          </a:p>
          <a:p>
            <a:pPr marL="0" indent="0">
              <a:buNone/>
            </a:pPr>
            <a:endParaRPr lang="en-US" dirty="0" smtClean="0"/>
          </a:p>
          <a:p>
            <a:pPr marL="0" indent="0">
              <a:buNone/>
            </a:pPr>
            <a:r>
              <a:rPr lang="en-US" dirty="0" smtClean="0"/>
              <a:t>(</a:t>
            </a:r>
            <a:r>
              <a:rPr lang="en-US" dirty="0"/>
              <a:t>Nagy &amp; Simon, 2021)</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541784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192</TotalTime>
  <Words>2108</Words>
  <Application>Microsoft Office PowerPoint</Application>
  <PresentationFormat>Widescreen</PresentationFormat>
  <Paragraphs>133</Paragraphs>
  <Slides>13</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Gill Sans MT</vt:lpstr>
      <vt:lpstr>Times New Roman</vt:lpstr>
      <vt:lpstr>Gallery</vt:lpstr>
      <vt:lpstr>Parking Data Analysis For Urban Traffic Management</vt:lpstr>
      <vt:lpstr>Introduction</vt:lpstr>
      <vt:lpstr>Rationale and Goals</vt:lpstr>
      <vt:lpstr>Daily Median Rates </vt:lpstr>
      <vt:lpstr>Daily Occupancy Rates</vt:lpstr>
      <vt:lpstr>Pie Chart: Occupancy Rates in Packing Lots</vt:lpstr>
      <vt:lpstr>Occupancy Rates by Parking Lot</vt:lpstr>
      <vt:lpstr>Occupancy Rate With Time</vt:lpstr>
      <vt:lpstr>Lot01</vt:lpstr>
      <vt:lpstr>Lot05</vt:lpstr>
      <vt:lpstr>Recommendations</vt:lpstr>
      <vt:lpstr>Key Benefit</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Author</dc:creator>
  <cp:lastModifiedBy>Author</cp:lastModifiedBy>
  <cp:revision>31</cp:revision>
  <dcterms:created xsi:type="dcterms:W3CDTF">2024-04-08T16:41:49Z</dcterms:created>
  <dcterms:modified xsi:type="dcterms:W3CDTF">2024-07-21T04:11:31Z</dcterms:modified>
</cp:coreProperties>
</file>